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4"/>
  </p:notesMasterIdLst>
  <p:sldIdLst>
    <p:sldId id="4761" r:id="rId2"/>
    <p:sldId id="4001" r:id="rId3"/>
    <p:sldId id="4782" r:id="rId4"/>
    <p:sldId id="4867" r:id="rId5"/>
    <p:sldId id="4570" r:id="rId6"/>
    <p:sldId id="4613" r:id="rId7"/>
    <p:sldId id="4569" r:id="rId8"/>
    <p:sldId id="4614" r:id="rId9"/>
    <p:sldId id="4571" r:id="rId10"/>
    <p:sldId id="4872" r:id="rId11"/>
    <p:sldId id="4615" r:id="rId12"/>
    <p:sldId id="4572" r:id="rId13"/>
    <p:sldId id="4573" r:id="rId14"/>
    <p:sldId id="4616" r:id="rId15"/>
    <p:sldId id="4574" r:id="rId16"/>
    <p:sldId id="4113" r:id="rId17"/>
    <p:sldId id="4576" r:id="rId18"/>
    <p:sldId id="4873" r:id="rId19"/>
    <p:sldId id="4874" r:id="rId20"/>
    <p:sldId id="4875" r:id="rId21"/>
    <p:sldId id="4876" r:id="rId22"/>
    <p:sldId id="4877" r:id="rId23"/>
    <p:sldId id="4879" r:id="rId24"/>
    <p:sldId id="4878" r:id="rId25"/>
    <p:sldId id="4617" r:id="rId26"/>
    <p:sldId id="4577" r:id="rId27"/>
    <p:sldId id="4578" r:id="rId28"/>
    <p:sldId id="4883" r:id="rId29"/>
    <p:sldId id="4579" r:id="rId30"/>
    <p:sldId id="4580" r:id="rId31"/>
    <p:sldId id="4581" r:id="rId32"/>
    <p:sldId id="4880" r:id="rId33"/>
    <p:sldId id="4881" r:id="rId34"/>
    <p:sldId id="4882" r:id="rId35"/>
    <p:sldId id="4584" r:id="rId36"/>
    <p:sldId id="4619" r:id="rId37"/>
    <p:sldId id="4620" r:id="rId38"/>
    <p:sldId id="4621" r:id="rId39"/>
    <p:sldId id="4585" r:id="rId40"/>
    <p:sldId id="4587" r:id="rId41"/>
    <p:sldId id="4586" r:id="rId42"/>
    <p:sldId id="4588" r:id="rId43"/>
    <p:sldId id="4541" r:id="rId44"/>
    <p:sldId id="4174" r:id="rId45"/>
    <p:sldId id="4589" r:id="rId46"/>
    <p:sldId id="4622" r:id="rId47"/>
    <p:sldId id="4623" r:id="rId48"/>
    <p:sldId id="4592" r:id="rId49"/>
    <p:sldId id="4364" r:id="rId50"/>
    <p:sldId id="4551" r:id="rId51"/>
    <p:sldId id="4868" r:id="rId52"/>
    <p:sldId id="4593" r:id="rId53"/>
    <p:sldId id="4562" r:id="rId54"/>
    <p:sldId id="4563" r:id="rId55"/>
    <p:sldId id="4594" r:id="rId56"/>
    <p:sldId id="4596" r:id="rId57"/>
    <p:sldId id="4624" r:id="rId58"/>
    <p:sldId id="4625" r:id="rId59"/>
    <p:sldId id="4597" r:id="rId60"/>
    <p:sldId id="4869" r:id="rId61"/>
    <p:sldId id="4626" r:id="rId62"/>
    <p:sldId id="4598" r:id="rId63"/>
    <p:sldId id="4627" r:id="rId64"/>
    <p:sldId id="4599" r:id="rId65"/>
    <p:sldId id="4628" r:id="rId66"/>
    <p:sldId id="4600" r:id="rId67"/>
    <p:sldId id="4601" r:id="rId68"/>
    <p:sldId id="4355" r:id="rId69"/>
    <p:sldId id="4356" r:id="rId70"/>
    <p:sldId id="4602" r:id="rId71"/>
    <p:sldId id="4603" r:id="rId72"/>
    <p:sldId id="4604" r:id="rId73"/>
    <p:sldId id="4870" r:id="rId74"/>
    <p:sldId id="4567" r:id="rId75"/>
    <p:sldId id="4135" r:id="rId76"/>
    <p:sldId id="4558" r:id="rId77"/>
    <p:sldId id="4559" r:id="rId78"/>
    <p:sldId id="4560" r:id="rId79"/>
    <p:sldId id="4561" r:id="rId80"/>
    <p:sldId id="4564" r:id="rId81"/>
    <p:sldId id="4871" r:id="rId82"/>
    <p:sldId id="4630" r:id="rId83"/>
    <p:sldId id="4607" r:id="rId84"/>
    <p:sldId id="4629" r:id="rId85"/>
    <p:sldId id="4605" r:id="rId86"/>
    <p:sldId id="4606" r:id="rId87"/>
    <p:sldId id="4608" r:id="rId88"/>
    <p:sldId id="4609" r:id="rId89"/>
    <p:sldId id="4610" r:id="rId90"/>
    <p:sldId id="4121" r:id="rId91"/>
    <p:sldId id="4612" r:id="rId92"/>
    <p:sldId id="4632" r:id="rId9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7F0"/>
    <a:srgbClr val="0C4C88"/>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0" autoAdjust="0"/>
    <p:restoredTop sz="91419"/>
  </p:normalViewPr>
  <p:slideViewPr>
    <p:cSldViewPr snapToGrid="0" snapToObjects="1">
      <p:cViewPr varScale="1">
        <p:scale>
          <a:sx n="146" d="100"/>
          <a:sy n="146" d="100"/>
        </p:scale>
        <p:origin x="672" y="168"/>
      </p:cViewPr>
      <p:guideLst>
        <p:guide orient="horz" pos="2160"/>
        <p:guide pos="3840"/>
      </p:guideLst>
    </p:cSldViewPr>
  </p:slideViewPr>
  <p:outlineViewPr>
    <p:cViewPr>
      <p:scale>
        <a:sx n="33" d="100"/>
        <a:sy n="33" d="100"/>
      </p:scale>
      <p:origin x="0" y="-36880"/>
    </p:cViewPr>
  </p:outlineViewPr>
  <p:notesTextViewPr>
    <p:cViewPr>
      <p:scale>
        <a:sx n="3" d="2"/>
        <a:sy n="3" d="2"/>
      </p:scale>
      <p:origin x="0" y="0"/>
    </p:cViewPr>
  </p:notesTextViewPr>
  <p:sorterViewPr>
    <p:cViewPr>
      <p:scale>
        <a:sx n="1" d="1"/>
        <a:sy n="1" d="1"/>
      </p:scale>
      <p:origin x="0" y="-3022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7EC6A77-897B-A94D-8179-085D1B4EE98D}" type="datetimeFigureOut">
              <a:rPr lang="en-US" smtClean="0"/>
              <a:t>6/30/2025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1</a:t>
            </a:fld>
            <a:endParaRPr lang="en-US"/>
          </a:p>
        </p:txBody>
      </p:sp>
    </p:spTree>
    <p:extLst>
      <p:ext uri="{BB962C8B-B14F-4D97-AF65-F5344CB8AC3E}">
        <p14:creationId xmlns:p14="http://schemas.microsoft.com/office/powerpoint/2010/main" val="2950483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313034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688272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problem is one those of us in stable economies rarely think about: </a:t>
            </a:r>
            <a:r>
              <a:rPr lang="en-US" b="1" dirty="0"/>
              <a:t>the specter of hyperinflation</a:t>
            </a:r>
            <a:r>
              <a:rPr lang="en-US" dirty="0"/>
              <a:t>. In countries with weak economies or troubled governments, people’s life savings can </a:t>
            </a:r>
            <a:r>
              <a:rPr lang="en-US" b="1" dirty="0"/>
              <a:t>evaporate in weeks or months</a:t>
            </a:r>
            <a:r>
              <a:rPr lang="en-US" dirty="0"/>
              <a:t> due to inflation. Take recent figures: </a:t>
            </a:r>
            <a:r>
              <a:rPr lang="en-US" b="1" dirty="0"/>
              <a:t>Argentina</a:t>
            </a:r>
            <a:r>
              <a:rPr lang="en-US" dirty="0"/>
              <a:t> is grappling with over </a:t>
            </a:r>
            <a:r>
              <a:rPr lang="en-US" b="1" dirty="0"/>
              <a:t>276%</a:t>
            </a:r>
            <a:r>
              <a:rPr lang="en-US" dirty="0"/>
              <a:t> annual inflation; </a:t>
            </a:r>
            <a:r>
              <a:rPr lang="en-US" b="1" dirty="0"/>
              <a:t>Venezuela</a:t>
            </a:r>
            <a:r>
              <a:rPr lang="en-US" dirty="0"/>
              <a:t> around </a:t>
            </a:r>
            <a:r>
              <a:rPr lang="en-US" b="1" dirty="0"/>
              <a:t>180%</a:t>
            </a:r>
            <a:r>
              <a:rPr lang="en-US" dirty="0"/>
              <a:t>; </a:t>
            </a:r>
            <a:r>
              <a:rPr lang="en-US" b="1" dirty="0"/>
              <a:t>Zimbabwe</a:t>
            </a:r>
            <a:r>
              <a:rPr lang="en-US" dirty="0"/>
              <a:t> over </a:t>
            </a:r>
            <a:r>
              <a:rPr lang="en-US" b="1" dirty="0"/>
              <a:t>92%</a:t>
            </a:r>
            <a:r>
              <a:rPr lang="en-US" dirty="0"/>
              <a:t>. Imagine your money losing half its value or more every few months – that’s the reality in such places. If you hold your local currency, it’s a </a:t>
            </a:r>
            <a:r>
              <a:rPr lang="en-US" b="1" dirty="0"/>
              <a:t>guaranteed loss</a:t>
            </a:r>
            <a:r>
              <a:rPr lang="en-US" dirty="0"/>
              <a:t> – every day your paycheck buys a little less. People are forced to scramble for any asset that might hold value – whether it’s gold, US dollars on the black market, or anything resilient. This context is crucial for understanding crypto’s appeal. We often hear about Bitcoin’s volatility as a risk, but for someone in, say, Buenos Aires, </a:t>
            </a:r>
            <a:r>
              <a:rPr lang="en-US" b="1" dirty="0"/>
              <a:t>Bitcoin’s swings may be preferable to the near-certainty of the peso’s collapse</a:t>
            </a:r>
            <a:r>
              <a:rPr lang="en-US" dirty="0"/>
              <a:t>. In fact, Argentinians have become some of the world’s most active crypto users – not to chase the next “meme coin,” but to protect their family’s wealth. They often use cryptocurrencies (especially </a:t>
            </a:r>
            <a:r>
              <a:rPr lang="en-US" b="1" dirty="0"/>
              <a:t>stablecoins</a:t>
            </a:r>
            <a:r>
              <a:rPr lang="en-US" dirty="0"/>
              <a:t> pegged to the US dollar) as a practical tool to preserve the value of their labor. For them, crypto isn’t a speculative gamble; it’s a </a:t>
            </a:r>
            <a:r>
              <a:rPr lang="en-US" b="1" dirty="0"/>
              <a:t>financial lifeboat</a:t>
            </a:r>
            <a:r>
              <a:rPr lang="en-US" dirty="0"/>
              <a:t> in a sea of economic uncertainty.</a:t>
            </a:r>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3972146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These three problems we’ve discussed – </a:t>
            </a:r>
            <a:r>
              <a:rPr lang="en-US" b="1" dirty="0"/>
              <a:t>high transaction costs</a:t>
            </a:r>
            <a:r>
              <a:rPr lang="en-US" dirty="0"/>
              <a:t>, </a:t>
            </a:r>
            <a:r>
              <a:rPr lang="en-US" b="1" dirty="0"/>
              <a:t>financial exclusion</a:t>
            </a:r>
            <a:r>
              <a:rPr lang="en-US" dirty="0"/>
              <a:t>, and </a:t>
            </a:r>
            <a:r>
              <a:rPr lang="en-US" b="1" dirty="0"/>
              <a:t>wealth erosion through inflation</a:t>
            </a:r>
            <a:r>
              <a:rPr lang="en-US" dirty="0"/>
              <a:t> – are deeply interconnected symptoms of a traditional financial system that can be slow, exclusive, and fragile. Expensive remittances are a form of exclusion; lack of access to stable currency in hyperinflation drives people out of the formal economy. </a:t>
            </a:r>
            <a:r>
              <a:rPr lang="en-US" b="1" dirty="0"/>
              <a:t>Cryptocurrency emerges as a potential solution to these systemic weaknesses</a:t>
            </a:r>
            <a:r>
              <a:rPr lang="en-US" dirty="0"/>
              <a:t>. It proposes a new kind of money, built natively for the internet, designed to be </a:t>
            </a:r>
            <a:r>
              <a:rPr lang="en-US" b="1" dirty="0"/>
              <a:t>cheaper</a:t>
            </a:r>
            <a:r>
              <a:rPr lang="en-US" dirty="0"/>
              <a:t>, </a:t>
            </a:r>
            <a:r>
              <a:rPr lang="en-US" b="1" dirty="0"/>
              <a:t>more accessible</a:t>
            </a:r>
            <a:r>
              <a:rPr lang="en-US" dirty="0"/>
              <a:t>, and </a:t>
            </a:r>
            <a:r>
              <a:rPr lang="en-US" b="1" dirty="0"/>
              <a:t>more resistant to any single government or central bank’s decisions</a:t>
            </a:r>
            <a:r>
              <a:rPr lang="en-US" dirty="0"/>
              <a:t>. In other words, it offers a unified technological approach to a web of financial challenges. So, what exactly is this new form of money, and </a:t>
            </a:r>
            <a:r>
              <a:rPr lang="en-US" b="1" dirty="0"/>
              <a:t>how does it work</a:t>
            </a:r>
            <a:r>
              <a:rPr lang="en-US" dirty="0"/>
              <a:t>? Let’s find out.</a:t>
            </a:r>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726529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3302040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 Speaker Notes:</a:t>
            </a:r>
            <a:br>
              <a:rPr lang="en-US" dirty="0"/>
            </a:br>
            <a:r>
              <a:rPr lang="en-US" dirty="0"/>
              <a:t>To understand cryptocurrency, it helps to see it as the </a:t>
            </a:r>
            <a:r>
              <a:rPr lang="en-US" b="1" dirty="0"/>
              <a:t>next step in a long history</a:t>
            </a:r>
            <a:r>
              <a:rPr lang="en-US" dirty="0"/>
              <a:t> of innovation in money. For millennia we’ve sought better ways to exchange value. We started with </a:t>
            </a:r>
            <a:r>
              <a:rPr lang="en-US" b="1" dirty="0"/>
              <a:t>barter</a:t>
            </a:r>
            <a:r>
              <a:rPr lang="en-US" dirty="0"/>
              <a:t>, trading goods directly – which was inefficient because you had to find someone who had what you wanted </a:t>
            </a:r>
            <a:r>
              <a:rPr lang="en-US" i="1" dirty="0"/>
              <a:t>and</a:t>
            </a:r>
            <a:r>
              <a:rPr lang="en-US" dirty="0"/>
              <a:t> wanted what you had. Over time, societies moved to </a:t>
            </a:r>
            <a:r>
              <a:rPr lang="en-US" b="1" dirty="0"/>
              <a:t>commodity money</a:t>
            </a:r>
            <a:r>
              <a:rPr lang="en-US" dirty="0"/>
              <a:t> – using items with intrinsic value like salt or cattle as currency. Around </a:t>
            </a:r>
            <a:r>
              <a:rPr lang="en-US" b="1" dirty="0"/>
              <a:t>600 BCE</a:t>
            </a:r>
            <a:r>
              <a:rPr lang="en-US" dirty="0"/>
              <a:t>, the Lydians minted the first official </a:t>
            </a:r>
            <a:r>
              <a:rPr lang="en-US" b="1" dirty="0"/>
              <a:t>coins</a:t>
            </a:r>
            <a:r>
              <a:rPr lang="en-US" dirty="0"/>
              <a:t>, creating a standardized, durable form of money. This was revolutionary, fueling trade and the growth of empires. Centuries later, the Chinese introduced </a:t>
            </a:r>
            <a:r>
              <a:rPr lang="en-US" b="1" dirty="0"/>
              <a:t>paper money</a:t>
            </a:r>
            <a:r>
              <a:rPr lang="en-US" dirty="0"/>
              <a:t>, which was even more convenient than lugging around metal coins. In the 20th century we shifted to </a:t>
            </a:r>
            <a:r>
              <a:rPr lang="en-US" b="1" dirty="0"/>
              <a:t>electronic money</a:t>
            </a:r>
            <a:r>
              <a:rPr lang="en-US" dirty="0"/>
              <a:t> – when you swipe a credit card or send PayPal, no physical cash moves, just digital messages instructing a transfer of value. Each step made transactions more efficient and abstract. </a:t>
            </a:r>
            <a:r>
              <a:rPr lang="en-US" b="1" dirty="0"/>
              <a:t>Cryptocurrency, first appearing with Bitcoin in 2009, is the next logical step</a:t>
            </a:r>
            <a:r>
              <a:rPr lang="en-US" dirty="0"/>
              <a:t> – a form of money truly native to the internet, designed for a global digital world.</a:t>
            </a:r>
          </a:p>
          <a:p>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2430691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1159052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If you remember only one thing today, remember this simple definition: </a:t>
            </a:r>
            <a:r>
              <a:rPr lang="en-US" b="1" dirty="0"/>
              <a:t>Cryptocurrency is internet money that no single company, bank, or government controls.</a:t>
            </a:r>
            <a:r>
              <a:rPr lang="en-US" dirty="0"/>
              <a:t> That’s the fundamental difference from traditional digital payments. When you use Venmo, PayPal, or a bank app, there’s a central intermediary – a company in the middle that </a:t>
            </a:r>
            <a:r>
              <a:rPr lang="en-US" b="1" dirty="0"/>
              <a:t>authorizes your transaction, takes a fee, and can reverse or freeze transactions or accounts</a:t>
            </a:r>
            <a:r>
              <a:rPr lang="en-US" dirty="0"/>
              <a:t> if it chooses. They are in control. Cryptocurrency </a:t>
            </a:r>
            <a:r>
              <a:rPr lang="en-US" b="1" dirty="0"/>
              <a:t>removes</a:t>
            </a:r>
            <a:r>
              <a:rPr lang="en-US" dirty="0"/>
              <a:t> that central intermediary. Transactions are peer-to-peer over the internet, governed by transparent rules (code) instead of corporate policies. No single actor can freeze accounts or censor payments in a truly decentralized crypto network. In short, it’s </a:t>
            </a:r>
            <a:r>
              <a:rPr lang="en-US" b="1" dirty="0"/>
              <a:t>money built for the internet era, without a gatekeeper in the middle</a:t>
            </a:r>
            <a:r>
              <a:rPr lang="en-US" dirty="0"/>
              <a:t>.</a:t>
            </a:r>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3156621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One of the best ways to understand Bitcoin, the first and most well-known cryptocurrency, is to compare it to gold. We value gold not because a government tells us to, but because it has inherent properties that have made it a reliable store of wealth for thousands of years. </a:t>
            </a:r>
          </a:p>
          <a:p>
            <a:r>
              <a:rPr lang="en-US" sz="1200" kern="1200" dirty="0">
                <a:solidFill>
                  <a:schemeClr val="tx1"/>
                </a:solidFill>
                <a:effectLst/>
                <a:latin typeface="+mn-lt"/>
                <a:ea typeface="+mn-ea"/>
                <a:cs typeface="+mn-cs"/>
              </a:rPr>
              <a:t>Gold is </a:t>
            </a:r>
            <a:r>
              <a:rPr lang="en-US" sz="1200" b="1" kern="1200" dirty="0">
                <a:solidFill>
                  <a:schemeClr val="tx1"/>
                </a:solidFill>
                <a:effectLst/>
                <a:latin typeface="+mn-lt"/>
                <a:ea typeface="+mn-ea"/>
                <a:cs typeface="+mn-cs"/>
              </a:rPr>
              <a:t>scarce</a:t>
            </a:r>
            <a:r>
              <a:rPr lang="en-US" sz="1200" kern="1200" dirty="0">
                <a:solidFill>
                  <a:schemeClr val="tx1"/>
                </a:solidFill>
                <a:effectLst/>
                <a:latin typeface="+mn-lt"/>
                <a:ea typeface="+mn-ea"/>
                <a:cs typeface="+mn-cs"/>
              </a:rPr>
              <a:t>; there's a finite amount of it on Earth. It's </a:t>
            </a:r>
            <a:r>
              <a:rPr lang="en-US" sz="1200" b="1" kern="1200" dirty="0">
                <a:solidFill>
                  <a:schemeClr val="tx1"/>
                </a:solidFill>
                <a:effectLst/>
                <a:latin typeface="+mn-lt"/>
                <a:ea typeface="+mn-ea"/>
                <a:cs typeface="+mn-cs"/>
              </a:rPr>
              <a:t>durable</a:t>
            </a:r>
            <a:r>
              <a:rPr lang="en-US" sz="1200" kern="1200" dirty="0">
                <a:solidFill>
                  <a:schemeClr val="tx1"/>
                </a:solidFill>
                <a:effectLst/>
                <a:latin typeface="+mn-lt"/>
                <a:ea typeface="+mn-ea"/>
                <a:cs typeface="+mn-cs"/>
              </a:rPr>
              <a:t>; it doesn't rust or decay. It's difficult to </a:t>
            </a:r>
            <a:r>
              <a:rPr lang="en-US" sz="1200" b="1" kern="1200" dirty="0">
                <a:solidFill>
                  <a:schemeClr val="tx1"/>
                </a:solidFill>
                <a:effectLst/>
                <a:latin typeface="+mn-lt"/>
                <a:ea typeface="+mn-ea"/>
                <a:cs typeface="+mn-cs"/>
              </a:rPr>
              <a:t>counterfeit</a:t>
            </a:r>
            <a:r>
              <a:rPr lang="en-US" sz="1200" kern="1200" dirty="0">
                <a:solidFill>
                  <a:schemeClr val="tx1"/>
                </a:solidFill>
                <a:effectLst/>
                <a:latin typeface="+mn-lt"/>
                <a:ea typeface="+mn-ea"/>
                <a:cs typeface="+mn-cs"/>
              </a:rPr>
              <a:t>, and it's </a:t>
            </a:r>
            <a:r>
              <a:rPr lang="en-US" sz="1200" b="1" kern="1200" dirty="0">
                <a:solidFill>
                  <a:schemeClr val="tx1"/>
                </a:solidFill>
                <a:effectLst/>
                <a:latin typeface="+mn-lt"/>
                <a:ea typeface="+mn-ea"/>
                <a:cs typeface="+mn-cs"/>
              </a:rPr>
              <a:t>globally recognized </a:t>
            </a:r>
            <a:r>
              <a:rPr lang="en-US" sz="1200" kern="1200" dirty="0">
                <a:solidFill>
                  <a:schemeClr val="tx1"/>
                </a:solidFill>
                <a:effectLst/>
                <a:latin typeface="+mn-lt"/>
                <a:ea typeface="+mn-ea"/>
                <a:cs typeface="+mn-cs"/>
              </a:rPr>
              <a:t>as valuable.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Bitcoin was designed to have similar properties in the digital realm. It is digitally </a:t>
            </a:r>
            <a:r>
              <a:rPr lang="en-US" sz="1200" b="1" kern="1200" dirty="0">
                <a:solidFill>
                  <a:schemeClr val="tx1"/>
                </a:solidFill>
                <a:effectLst/>
                <a:latin typeface="+mn-lt"/>
                <a:ea typeface="+mn-ea"/>
                <a:cs typeface="+mn-cs"/>
              </a:rPr>
              <a:t>scarce</a:t>
            </a:r>
            <a:r>
              <a:rPr lang="en-US" sz="1200" kern="1200" dirty="0">
                <a:solidFill>
                  <a:schemeClr val="tx1"/>
                </a:solidFill>
                <a:effectLst/>
                <a:latin typeface="+mn-lt"/>
                <a:ea typeface="+mn-ea"/>
                <a:cs typeface="+mn-cs"/>
              </a:rPr>
              <a:t>, with a supply that is mathematically fixed and can never be changed. It is digitally </a:t>
            </a:r>
            <a:r>
              <a:rPr lang="en-US" sz="1200" b="1" kern="1200" dirty="0">
                <a:solidFill>
                  <a:schemeClr val="tx1"/>
                </a:solidFill>
                <a:effectLst/>
                <a:latin typeface="+mn-lt"/>
                <a:ea typeface="+mn-ea"/>
                <a:cs typeface="+mn-cs"/>
              </a:rPr>
              <a:t>durable</a:t>
            </a:r>
            <a:r>
              <a:rPr lang="en-US" sz="1200" kern="1200" dirty="0">
                <a:solidFill>
                  <a:schemeClr val="tx1"/>
                </a:solidFill>
                <a:effectLst/>
                <a:latin typeface="+mn-lt"/>
                <a:ea typeface="+mn-ea"/>
                <a:cs typeface="+mn-cs"/>
              </a:rPr>
              <a:t>, existing on a global network of thousands of computers, making it incredibly resilient. It is cryptographically secured, making it </a:t>
            </a:r>
            <a:r>
              <a:rPr lang="en-US" sz="1200" b="1" kern="1200" dirty="0">
                <a:solidFill>
                  <a:schemeClr val="tx1"/>
                </a:solidFill>
                <a:effectLst/>
                <a:latin typeface="+mn-lt"/>
                <a:ea typeface="+mn-ea"/>
                <a:cs typeface="+mn-cs"/>
              </a:rPr>
              <a:t>impossible to counterfeit </a:t>
            </a:r>
            <a:r>
              <a:rPr lang="en-US" sz="1200" kern="1200" dirty="0">
                <a:solidFill>
                  <a:schemeClr val="tx1"/>
                </a:solidFill>
                <a:effectLst/>
                <a:latin typeface="+mn-lt"/>
                <a:ea typeface="+mn-ea"/>
                <a:cs typeface="+mn-cs"/>
              </a:rPr>
              <a:t>or spend the same coin twice. And because it lives on the internet, it is </a:t>
            </a:r>
            <a:r>
              <a:rPr lang="en-US" sz="1200" b="1" kern="1200" dirty="0">
                <a:solidFill>
                  <a:schemeClr val="tx1"/>
                </a:solidFill>
                <a:effectLst/>
                <a:latin typeface="+mn-lt"/>
                <a:ea typeface="+mn-ea"/>
                <a:cs typeface="+mn-cs"/>
              </a:rPr>
              <a:t>globally accessible </a:t>
            </a:r>
            <a:r>
              <a:rPr lang="en-US" sz="1200" kern="1200" dirty="0">
                <a:solidFill>
                  <a:schemeClr val="tx1"/>
                </a:solidFill>
                <a:effectLst/>
                <a:latin typeface="+mn-lt"/>
                <a:ea typeface="+mn-ea"/>
                <a:cs typeface="+mn-cs"/>
              </a:rPr>
              <a:t>to anyone, anywhere. </a:t>
            </a:r>
          </a:p>
          <a:p>
            <a:r>
              <a:rPr lang="en-US" sz="1200" kern="1200" dirty="0">
                <a:solidFill>
                  <a:schemeClr val="tx1"/>
                </a:solidFill>
                <a:effectLst/>
                <a:latin typeface="+mn-lt"/>
                <a:ea typeface="+mn-ea"/>
                <a:cs typeface="+mn-cs"/>
              </a:rPr>
              <a:t>This analogy helps explain why many people view Bitcoin not just as a payment system, but as "digital gold"—a modern store of value for a digital age.18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One of the best ways to understand Bitcoin, the first and most well-known cryptocurrency, is to compare it to gold. We value gold not because a government tells us to, but because it has inherent properties that have made it a reliable store of wealth for thousands of years. </a:t>
            </a:r>
          </a:p>
          <a:p>
            <a:r>
              <a:rPr lang="en-US" sz="1200" kern="1200" dirty="0">
                <a:solidFill>
                  <a:schemeClr val="tx1"/>
                </a:solidFill>
                <a:effectLst/>
                <a:latin typeface="+mn-lt"/>
                <a:ea typeface="+mn-ea"/>
                <a:cs typeface="+mn-cs"/>
              </a:rPr>
              <a:t>Gold is </a:t>
            </a:r>
            <a:r>
              <a:rPr lang="en-US" sz="1200" b="1" kern="1200" dirty="0">
                <a:solidFill>
                  <a:schemeClr val="tx1"/>
                </a:solidFill>
                <a:effectLst/>
                <a:latin typeface="+mn-lt"/>
                <a:ea typeface="+mn-ea"/>
                <a:cs typeface="+mn-cs"/>
              </a:rPr>
              <a:t>scarce</a:t>
            </a:r>
            <a:r>
              <a:rPr lang="en-US" sz="1200" kern="1200" dirty="0">
                <a:solidFill>
                  <a:schemeClr val="tx1"/>
                </a:solidFill>
                <a:effectLst/>
                <a:latin typeface="+mn-lt"/>
                <a:ea typeface="+mn-ea"/>
                <a:cs typeface="+mn-cs"/>
              </a:rPr>
              <a:t>; there's a finite amount of it on Earth. It's </a:t>
            </a:r>
            <a:r>
              <a:rPr lang="en-US" sz="1200" b="1" kern="1200" dirty="0">
                <a:solidFill>
                  <a:schemeClr val="tx1"/>
                </a:solidFill>
                <a:effectLst/>
                <a:latin typeface="+mn-lt"/>
                <a:ea typeface="+mn-ea"/>
                <a:cs typeface="+mn-cs"/>
              </a:rPr>
              <a:t>durable</a:t>
            </a:r>
            <a:r>
              <a:rPr lang="en-US" sz="1200" kern="1200" dirty="0">
                <a:solidFill>
                  <a:schemeClr val="tx1"/>
                </a:solidFill>
                <a:effectLst/>
                <a:latin typeface="+mn-lt"/>
                <a:ea typeface="+mn-ea"/>
                <a:cs typeface="+mn-cs"/>
              </a:rPr>
              <a:t>; it doesn't rust or decay. It's difficult to </a:t>
            </a:r>
            <a:r>
              <a:rPr lang="en-US" sz="1200" b="1" kern="1200" dirty="0">
                <a:solidFill>
                  <a:schemeClr val="tx1"/>
                </a:solidFill>
                <a:effectLst/>
                <a:latin typeface="+mn-lt"/>
                <a:ea typeface="+mn-ea"/>
                <a:cs typeface="+mn-cs"/>
              </a:rPr>
              <a:t>counterfeit</a:t>
            </a:r>
            <a:r>
              <a:rPr lang="en-US" sz="1200" kern="1200" dirty="0">
                <a:solidFill>
                  <a:schemeClr val="tx1"/>
                </a:solidFill>
                <a:effectLst/>
                <a:latin typeface="+mn-lt"/>
                <a:ea typeface="+mn-ea"/>
                <a:cs typeface="+mn-cs"/>
              </a:rPr>
              <a:t>, and it's </a:t>
            </a:r>
            <a:r>
              <a:rPr lang="en-US" sz="1200" b="1" kern="1200" dirty="0">
                <a:solidFill>
                  <a:schemeClr val="tx1"/>
                </a:solidFill>
                <a:effectLst/>
                <a:latin typeface="+mn-lt"/>
                <a:ea typeface="+mn-ea"/>
                <a:cs typeface="+mn-cs"/>
              </a:rPr>
              <a:t>globally recognized </a:t>
            </a:r>
            <a:r>
              <a:rPr lang="en-US" sz="1200" kern="1200" dirty="0">
                <a:solidFill>
                  <a:schemeClr val="tx1"/>
                </a:solidFill>
                <a:effectLst/>
                <a:latin typeface="+mn-lt"/>
                <a:ea typeface="+mn-ea"/>
                <a:cs typeface="+mn-cs"/>
              </a:rPr>
              <a:t>as valuable. </a:t>
            </a:r>
          </a:p>
          <a:p>
            <a:r>
              <a:rPr lang="en-US" sz="1200" kern="1200" dirty="0">
                <a:solidFill>
                  <a:schemeClr val="tx1"/>
                </a:solidFill>
                <a:effectLst/>
                <a:latin typeface="+mn-lt"/>
                <a:ea typeface="+mn-ea"/>
                <a:cs typeface="+mn-cs"/>
              </a:rPr>
              <a:t>This analogy helps explain why many people view Bitcoin not just as a payment system, but as "digital gold"—a modern store of value for a digital age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15098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When people hear about "cryptocurrency," they often imagine something complex and intimidating. But in practice, using it can be as simple as using your mobile banking or payment app. </a:t>
            </a:r>
          </a:p>
          <a:p>
            <a:r>
              <a:rPr lang="en-US" sz="1200" kern="1200" dirty="0">
                <a:solidFill>
                  <a:schemeClr val="tx1"/>
                </a:solidFill>
                <a:effectLst/>
                <a:latin typeface="+mn-lt"/>
                <a:ea typeface="+mn-ea"/>
                <a:cs typeface="+mn-cs"/>
              </a:rPr>
              <a:t>This is a screenshot of a typical crypto wallet. As you can see, the basic functions are very familiar. You have your total </a:t>
            </a:r>
            <a:r>
              <a:rPr lang="en-US" sz="1200" b="1" kern="1200" dirty="0">
                <a:solidFill>
                  <a:schemeClr val="tx1"/>
                </a:solidFill>
                <a:effectLst/>
                <a:latin typeface="+mn-lt"/>
                <a:ea typeface="+mn-ea"/>
                <a:cs typeface="+mn-cs"/>
              </a:rPr>
              <a:t>balance </a:t>
            </a:r>
            <a:r>
              <a:rPr lang="en-US" sz="1200" kern="1200" dirty="0">
                <a:solidFill>
                  <a:schemeClr val="tx1"/>
                </a:solidFill>
                <a:effectLst/>
                <a:latin typeface="+mn-lt"/>
                <a:ea typeface="+mn-ea"/>
                <a:cs typeface="+mn-cs"/>
              </a:rPr>
              <a:t>displayed clearly at the top. You have a list of the different digital assets you hold. And you have two main buttons: </a:t>
            </a:r>
            <a:r>
              <a:rPr lang="en-US" sz="1200" b="1" kern="1200" dirty="0">
                <a:solidFill>
                  <a:schemeClr val="tx1"/>
                </a:solidFill>
                <a:effectLst/>
                <a:latin typeface="+mn-lt"/>
                <a:ea typeface="+mn-ea"/>
                <a:cs typeface="+mn-cs"/>
              </a:rPr>
              <a:t>Send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Receive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the complex technology we'll touch on later is happening behind the scenes. For the user, the experience is designed to be straightforward. If you can use an app like PayPal or Venmo, you have the basic skills needed to use a crypto wallet. The real learning curve isn't in using the app, but in understanding the new responsibilities that come with it.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200846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2</a:t>
            </a:fld>
            <a:endParaRPr lang="en-US"/>
          </a:p>
        </p:txBody>
      </p:sp>
    </p:spTree>
    <p:extLst>
      <p:ext uri="{BB962C8B-B14F-4D97-AF65-F5344CB8AC3E}">
        <p14:creationId xmlns:p14="http://schemas.microsoft.com/office/powerpoint/2010/main" val="2651503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Let's do a quick poll. By a show of hands, who here has used an app like Venmo, PayPal, or Cash App in the last week? </a:t>
            </a:r>
          </a:p>
          <a:p>
            <a:r>
              <a:rPr lang="en-US" sz="1200" kern="1200" dirty="0">
                <a:solidFill>
                  <a:schemeClr val="tx1"/>
                </a:solidFill>
                <a:effectLst/>
                <a:latin typeface="+mn-lt"/>
                <a:ea typeface="+mn-ea"/>
                <a:cs typeface="+mn-cs"/>
              </a:rPr>
              <a:t>(Pause for audience response.) </a:t>
            </a:r>
          </a:p>
          <a:p>
            <a:r>
              <a:rPr lang="en-US" sz="1200" kern="1200" dirty="0">
                <a:solidFill>
                  <a:schemeClr val="tx1"/>
                </a:solidFill>
                <a:effectLst/>
                <a:latin typeface="+mn-lt"/>
                <a:ea typeface="+mn-ea"/>
                <a:cs typeface="+mn-cs"/>
              </a:rPr>
              <a:t>Look around. The vast majority of us are already comfortable with the idea of digital money. We trust an app on our phone to move value on our behalf. We've already made the mental leap from physical cash to digital dollars. Cryptocurrency is simply the next phase of this evolution. It takes the digital money you're already used to and removes the corporate middleman, giving you direct control. The transition is more intuitive than you might think.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121554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A key sign of any new technology's maturity is when major businesses start to adopt it. While still in its early stages, cryptocurrency is increasingly being accepted as a legitimate form of payment by a growing list of companies. </a:t>
            </a:r>
          </a:p>
          <a:p>
            <a:r>
              <a:rPr lang="en-US" sz="1200" kern="1200" dirty="0">
                <a:solidFill>
                  <a:schemeClr val="tx1"/>
                </a:solidFill>
                <a:effectLst/>
                <a:latin typeface="+mn-lt"/>
                <a:ea typeface="+mn-ea"/>
                <a:cs typeface="+mn-cs"/>
              </a:rPr>
              <a:t>Some companies, like </a:t>
            </a:r>
            <a:r>
              <a:rPr lang="en-US" sz="1200" b="1" kern="1200" dirty="0">
                <a:solidFill>
                  <a:schemeClr val="tx1"/>
                </a:solidFill>
                <a:effectLst/>
                <a:latin typeface="+mn-lt"/>
                <a:ea typeface="+mn-ea"/>
                <a:cs typeface="+mn-cs"/>
              </a:rPr>
              <a:t>Microsoft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AMC Theatres</a:t>
            </a:r>
            <a:r>
              <a:rPr lang="en-US" sz="1200" kern="1200" dirty="0">
                <a:solidFill>
                  <a:schemeClr val="tx1"/>
                </a:solidFill>
                <a:effectLst/>
                <a:latin typeface="+mn-lt"/>
                <a:ea typeface="+mn-ea"/>
                <a:cs typeface="+mn-cs"/>
              </a:rPr>
              <a:t>, have integrated crypto payments directly, a strong vote of confidence in the technology.24 The electric vehicle manufacturer </a:t>
            </a:r>
          </a:p>
          <a:p>
            <a:r>
              <a:rPr lang="en-US" sz="1200" b="1" kern="1200" dirty="0">
                <a:solidFill>
                  <a:schemeClr val="tx1"/>
                </a:solidFill>
                <a:effectLst/>
                <a:latin typeface="+mn-lt"/>
                <a:ea typeface="+mn-ea"/>
                <a:cs typeface="+mn-cs"/>
              </a:rPr>
              <a:t>Mullen Automotive </a:t>
            </a:r>
            <a:r>
              <a:rPr lang="en-US" sz="1200" kern="1200" dirty="0">
                <a:solidFill>
                  <a:schemeClr val="tx1"/>
                </a:solidFill>
                <a:effectLst/>
                <a:latin typeface="+mn-lt"/>
                <a:ea typeface="+mn-ea"/>
                <a:cs typeface="+mn-cs"/>
              </a:rPr>
              <a:t>recently announced it would accept Bitcoin, positioning itself as an innovator in its field.</a:t>
            </a:r>
          </a:p>
          <a:p>
            <a:r>
              <a:rPr lang="en-US" sz="1200" kern="1200" dirty="0">
                <a:solidFill>
                  <a:schemeClr val="tx1"/>
                </a:solidFill>
                <a:effectLst/>
                <a:latin typeface="+mn-lt"/>
                <a:ea typeface="+mn-ea"/>
                <a:cs typeface="+mn-cs"/>
              </a:rPr>
              <a:t>Many more brands, including household names like </a:t>
            </a:r>
            <a:r>
              <a:rPr lang="en-US" sz="1200" b="1" kern="1200" dirty="0">
                <a:solidFill>
                  <a:schemeClr val="tx1"/>
                </a:solidFill>
                <a:effectLst/>
                <a:latin typeface="+mn-lt"/>
                <a:ea typeface="+mn-ea"/>
                <a:cs typeface="+mn-cs"/>
              </a:rPr>
              <a:t>Starbucks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Home Depot</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Nike</a:t>
            </a:r>
            <a:r>
              <a:rPr lang="en-US" sz="1200" kern="1200" dirty="0">
                <a:solidFill>
                  <a:schemeClr val="tx1"/>
                </a:solidFill>
                <a:effectLst/>
                <a:latin typeface="+mn-lt"/>
                <a:ea typeface="+mn-ea"/>
                <a:cs typeface="+mn-cs"/>
              </a:rPr>
              <a:t>, accept crypto through third-party payment processors like </a:t>
            </a:r>
            <a:r>
              <a:rPr lang="en-US" sz="1200" kern="1200" dirty="0" err="1">
                <a:solidFill>
                  <a:schemeClr val="tx1"/>
                </a:solidFill>
                <a:effectLst/>
                <a:latin typeface="+mn-lt"/>
                <a:ea typeface="+mn-ea"/>
                <a:cs typeface="+mn-cs"/>
              </a:rPr>
              <a:t>BitPay</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Crypto.com</a:t>
            </a:r>
            <a:r>
              <a:rPr lang="en-US" sz="1200" kern="1200" dirty="0">
                <a:solidFill>
                  <a:schemeClr val="tx1"/>
                </a:solidFill>
                <a:effectLst/>
                <a:latin typeface="+mn-lt"/>
                <a:ea typeface="+mn-ea"/>
                <a:cs typeface="+mn-cs"/>
              </a:rPr>
              <a:t>. This allows them to tap into a new customer base without having to manage the cryptocurrency themselves. Research shows that crypto users are often a new demographic for these businesses and tend to make larger purchases, providing a clear incentive for merchants to offer this payment option. This isn't just a niche phenomenon; it's a strategic move by businesses to engage with the economy of the future.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2546177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Beyond corporate adoption, we've even seen an entire country embrace Bitcoin. In September 2021, El Salvador made history by becoming the first nation in the world to adopt Bitcoin as legal tender, alongside the US dollar.32 </a:t>
            </a:r>
          </a:p>
          <a:p>
            <a:r>
              <a:rPr lang="en-US" sz="1200" kern="1200" dirty="0">
                <a:solidFill>
                  <a:schemeClr val="tx1"/>
                </a:solidFill>
                <a:effectLst/>
                <a:latin typeface="+mn-lt"/>
                <a:ea typeface="+mn-ea"/>
                <a:cs typeface="+mn-cs"/>
              </a:rPr>
              <a:t>This was a landmark decision. The "Bitcoin Law" mandates that all businesses in the country with the technological means must accept Bitcoin as payment.32 To facilitate this, the government launched its own digital wallet, called the "Chivo" wallet, and deployed over 200 Bitcoin ATMs across the country.32 </a:t>
            </a:r>
          </a:p>
          <a:p>
            <a:r>
              <a:rPr lang="en-US" sz="1200" kern="1200" dirty="0">
                <a:solidFill>
                  <a:schemeClr val="tx1"/>
                </a:solidFill>
                <a:effectLst/>
                <a:latin typeface="+mn-lt"/>
                <a:ea typeface="+mn-ea"/>
                <a:cs typeface="+mn-cs"/>
              </a:rPr>
              <a:t>A major incentive for this move was to make remittances cheaper and easier for the millions of Salvadorans working abroad. Furthermore, to attract investment and talent, the country has made profits from Bitcoin exempt from capital gains taxes.32 </a:t>
            </a:r>
          </a:p>
          <a:p>
            <a:r>
              <a:rPr lang="en-US" sz="1200" kern="1200" dirty="0">
                <a:solidFill>
                  <a:schemeClr val="tx1"/>
                </a:solidFill>
                <a:effectLst/>
                <a:latin typeface="+mn-lt"/>
                <a:ea typeface="+mn-ea"/>
                <a:cs typeface="+mn-cs"/>
              </a:rPr>
              <a:t>This national experiment is not without its critics and challenges, including concerns about economic stability and the technical hurdles of widespread adoption.32 However, it remains a powerful, real-world test case for what happens when a nation-state integrates an open, global monetary network into its economy.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231296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The most powerful stories of adoption often come not from corporations or governments, but from individuals at the grassroots level who are using this technology to solve immediate, real-life problems. </a:t>
            </a:r>
          </a:p>
          <a:p>
            <a:r>
              <a:rPr lang="en-US" sz="1200" kern="1200" dirty="0">
                <a:solidFill>
                  <a:schemeClr val="tx1"/>
                </a:solidFill>
                <a:effectLst/>
                <a:latin typeface="+mn-lt"/>
                <a:ea typeface="+mn-ea"/>
                <a:cs typeface="+mn-cs"/>
              </a:rPr>
              <a:t>The Philippines is one of the top remittance-receiving countries in the world, but fees are high. A growing number of tech-savvy Filipinos working abroad have turned to cryptocurrency to send money home. By bypassing traditional systems, they save on fees and get money to their families faster. Some have even used earnings from crypto-based online games to make enough money to return home to their families permanently, transforming their lives. </a:t>
            </a:r>
          </a:p>
          <a:p>
            <a:r>
              <a:rPr lang="en-US" sz="1200" kern="1200" dirty="0">
                <a:solidFill>
                  <a:schemeClr val="tx1"/>
                </a:solidFill>
                <a:effectLst/>
                <a:latin typeface="+mn-lt"/>
                <a:ea typeface="+mn-ea"/>
                <a:cs typeface="+mn-cs"/>
              </a:rPr>
              <a:t>On the right, we have the story of the </a:t>
            </a:r>
            <a:r>
              <a:rPr lang="en-US" sz="1200" b="1" kern="1200" dirty="0">
                <a:solidFill>
                  <a:schemeClr val="tx1"/>
                </a:solidFill>
                <a:effectLst/>
                <a:latin typeface="+mn-lt"/>
                <a:ea typeface="+mn-ea"/>
                <a:cs typeface="+mn-cs"/>
              </a:rPr>
              <a:t>savers in Argentina</a:t>
            </a:r>
            <a:r>
              <a:rPr lang="en-US" sz="1200" kern="1200" dirty="0">
                <a:solidFill>
                  <a:schemeClr val="tx1"/>
                </a:solidFill>
                <a:effectLst/>
                <a:latin typeface="+mn-lt"/>
                <a:ea typeface="+mn-ea"/>
                <a:cs typeface="+mn-cs"/>
              </a:rPr>
              <a:t>. As we discussed, with inflation running at a crippling 276%, the national currency is in freefall. For millions of Argentinians, cryptocurrency, especially stablecoins pegged to the US dollar, has become an essential tool for survival. It allows them to protect their savings and transact in a stable unit of account, something their own government can no longer provide. These are not abstract use cases; this is technology as a lifeline.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3226797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We've established the 'why'—the compelling reasons driving people, companies, and even countries to explore this new technology. Now, let's move on to the 'how'. In this this section, we'll demystify the process of actually using cryptocurrency. We'll cover digital wallets, making transactions, and where this digital money comes from, all in simple, practical terms.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2641440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1544053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cryptocurrency, you need a </a:t>
            </a:r>
            <a:r>
              <a:rPr lang="en-US" b="1" dirty="0"/>
              <a:t>digital wallet</a:t>
            </a:r>
            <a:r>
              <a:rPr lang="en-US" dirty="0"/>
              <a:t>, and every wallet is built around two fundamental things: a </a:t>
            </a:r>
            <a:r>
              <a:rPr lang="en-US" b="1" dirty="0"/>
              <a:t>public key</a:t>
            </a:r>
            <a:r>
              <a:rPr lang="en-US" dirty="0"/>
              <a:t> and a </a:t>
            </a:r>
            <a:r>
              <a:rPr lang="en-US" b="1" dirty="0"/>
              <a:t>private key</a:t>
            </a:r>
            <a:r>
              <a:rPr lang="en-US" dirty="0"/>
              <a:t>. Understanding the difference between them is the single most important lesson in crypto security. Think of your </a:t>
            </a:r>
            <a:r>
              <a:rPr lang="en-US" b="1" dirty="0"/>
              <a:t>public key</a:t>
            </a:r>
            <a:r>
              <a:rPr lang="en-US" dirty="0"/>
              <a:t> (specifically, your public </a:t>
            </a:r>
            <a:r>
              <a:rPr lang="en-US" i="1" dirty="0"/>
              <a:t>address</a:t>
            </a:r>
            <a:r>
              <a:rPr lang="en-US" dirty="0"/>
              <a:t>) like your bank account number or email address. It’s a long string of characters that you can share with anyone – no risk in that. If someone wants to send you crypto, you give them your public address.</a:t>
            </a:r>
          </a:p>
          <a:p>
            <a:r>
              <a:rPr lang="en-US" dirty="0"/>
              <a:t>Your </a:t>
            </a:r>
            <a:r>
              <a:rPr lang="en-US" b="1" dirty="0"/>
              <a:t>private key</a:t>
            </a:r>
            <a:r>
              <a:rPr lang="en-US" dirty="0"/>
              <a:t>, on the other hand, is like your bank account password, your ATM PIN, and your handwritten signature </a:t>
            </a:r>
            <a:r>
              <a:rPr lang="en-US" i="1" dirty="0"/>
              <a:t>all rolled into one</a:t>
            </a:r>
            <a:r>
              <a:rPr lang="en-US" dirty="0"/>
              <a:t>. It’s a secret code that grants </a:t>
            </a:r>
            <a:r>
              <a:rPr lang="en-US" b="1" dirty="0"/>
              <a:t>access to your funds</a:t>
            </a:r>
            <a:r>
              <a:rPr lang="en-US" dirty="0"/>
              <a:t> and allows you to authorize (sign) transactions – basically, to send money from your wallet. </a:t>
            </a:r>
            <a:r>
              <a:rPr lang="en-US" b="1" dirty="0"/>
              <a:t>This key must be kept absolutely secret.</a:t>
            </a:r>
            <a:r>
              <a:rPr lang="en-US" dirty="0"/>
              <a:t> If anyone else gets your private key, they have full control over your money. There’s no “forgot my password” link in crypto – if someone learns your private key, or if you lose it, that’s it. The money can be taken and there’s no authority to undo it. So, you might hear the phrase </a:t>
            </a:r>
            <a:r>
              <a:rPr lang="en-US" i="1" dirty="0"/>
              <a:t>“Not your keys, not your coins”</a:t>
            </a:r>
            <a:r>
              <a:rPr lang="en-US" dirty="0"/>
              <a:t> – it means if you don’t hold the private key, you don’t truly control the crypto.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3361415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Let’s break this down further, because it’s that important. </a:t>
            </a:r>
            <a:r>
              <a:rPr lang="en-US" b="1" dirty="0"/>
              <a:t>Public vs. Private:</a:t>
            </a:r>
            <a:r>
              <a:rPr lang="en-US" dirty="0"/>
              <a:t> their roles are distinct. The public key (address) is for </a:t>
            </a:r>
            <a:r>
              <a:rPr lang="en-US" b="1" dirty="0"/>
              <a:t>receiving</a:t>
            </a:r>
            <a:r>
              <a:rPr lang="en-US" dirty="0"/>
              <a:t>; the private key is for </a:t>
            </a:r>
            <a:r>
              <a:rPr lang="en-US" b="1" dirty="0"/>
              <a:t>sending</a:t>
            </a:r>
            <a:r>
              <a:rPr lang="en-US" dirty="0"/>
              <a:t> or spending. How you handle them is critically different: you can paste your public address anywhere or give it to a friend, no problem. But you should </a:t>
            </a:r>
            <a:r>
              <a:rPr lang="en-US" b="1" dirty="0"/>
              <a:t>never, under any circumstance, share your private key</a:t>
            </a:r>
            <a:r>
              <a:rPr lang="en-US" dirty="0"/>
              <a:t> – not on a website, not via email, not with anyone.</a:t>
            </a:r>
          </a:p>
          <a:p>
            <a:r>
              <a:rPr lang="en-US" dirty="0"/>
              <a:t>The analogy: your public address is like a </a:t>
            </a:r>
            <a:r>
              <a:rPr lang="en-US" b="1" dirty="0"/>
              <a:t>mailbox</a:t>
            </a:r>
            <a:r>
              <a:rPr lang="en-US" dirty="0"/>
              <a:t>. Anyone can drop letters (funds) into your mailbox – they just need the address. Your private key is the </a:t>
            </a:r>
            <a:r>
              <a:rPr lang="en-US" b="1" dirty="0"/>
              <a:t>only key that can open that mailbox</a:t>
            </a:r>
            <a:r>
              <a:rPr lang="en-US" dirty="0"/>
              <a:t> and retrieve what’s inside. Only you hold that key.</a:t>
            </a:r>
          </a:p>
          <a:p>
            <a:r>
              <a:rPr lang="en-US" dirty="0"/>
              <a:t>Finally, about recovery: in crypto, your public address is mathematically derived from your private key. So if you have the private key, you can always figure out your public address again. But if you lose the private key, </a:t>
            </a:r>
            <a:r>
              <a:rPr lang="en-US" b="1" dirty="0"/>
              <a:t>your funds are gone forever</a:t>
            </a:r>
            <a:r>
              <a:rPr lang="en-US" dirty="0"/>
              <a:t>. There is no central authority, no helpdesk to call. That’s the trade-off for having full control – it puts </a:t>
            </a:r>
            <a:r>
              <a:rPr lang="en-US" i="1" dirty="0"/>
              <a:t>all</a:t>
            </a:r>
            <a:r>
              <a:rPr lang="en-US" dirty="0"/>
              <a:t> the responsibility in your hands.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2025656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2582369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4161808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3</a:t>
            </a:fld>
            <a:endParaRPr lang="en-US"/>
          </a:p>
        </p:txBody>
      </p:sp>
    </p:spTree>
    <p:extLst>
      <p:ext uri="{BB962C8B-B14F-4D97-AF65-F5344CB8AC3E}">
        <p14:creationId xmlns:p14="http://schemas.microsoft.com/office/powerpoint/2010/main" val="925444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2868599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 heart of “self-custody.” The 12-word list you will write down is your </a:t>
            </a:r>
            <a:r>
              <a:rPr lang="en-US" b="1" dirty="0"/>
              <a:t>seed phrase</a:t>
            </a:r>
            <a:r>
              <a:rPr lang="en-US" dirty="0"/>
              <a:t>. This phrase is </a:t>
            </a:r>
            <a:r>
              <a:rPr lang="en-US" i="1" dirty="0"/>
              <a:t>everything</a:t>
            </a:r>
            <a:r>
              <a:rPr lang="en-US" dirty="0"/>
              <a:t>. It’s not just a password for this one app on this one phone – it’s the master key that can regenerate your private keys and thus restore my entire wallet (and all its funds) on </a:t>
            </a:r>
            <a:r>
              <a:rPr lang="en-US" i="1" dirty="0"/>
              <a:t>any</a:t>
            </a:r>
            <a:r>
              <a:rPr lang="en-US" dirty="0"/>
              <a:t> new device, anywhere. In other words, </a:t>
            </a:r>
            <a:r>
              <a:rPr lang="en-US" b="1" dirty="0"/>
              <a:t>whoever holds this seed phrase holds the wallet</a:t>
            </a:r>
            <a:r>
              <a:rPr lang="en-US" dirty="0"/>
              <a:t>.</a:t>
            </a:r>
          </a:p>
          <a:p>
            <a:r>
              <a:rPr lang="en-US" dirty="0"/>
              <a:t>That’s why the wallet strongly urged me to write it down. You should always write your seed phrase on paper (or engrave it on metal for extra safety) and store it in a </a:t>
            </a:r>
            <a:r>
              <a:rPr lang="en-US" b="1" dirty="0"/>
              <a:t>very safe, offline place</a:t>
            </a:r>
            <a:r>
              <a:rPr lang="en-US" dirty="0"/>
              <a:t> – like a home safe or safety deposit box. </a:t>
            </a:r>
            <a:r>
              <a:rPr lang="en-US" b="1" dirty="0"/>
              <a:t>Never</a:t>
            </a:r>
            <a:r>
              <a:rPr lang="en-US" dirty="0"/>
              <a:t> store it digitally (not in a phone note, not as a screenshot, not on cloud storage). If a hacker or malware finds that file, they can instantly access your funds. Also, never share these words with anyone. No legitimate person or support rep will ever ask for your seed phrase. It’s effectively the </a:t>
            </a:r>
            <a:r>
              <a:rPr lang="en-US" b="1" dirty="0"/>
              <a:t>“keys to the kingdom.”</a:t>
            </a:r>
            <a:r>
              <a:rPr lang="en-US" dirty="0"/>
              <a:t> Treat it like the most sensitive secret you own.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1433113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Now that we have a wallet, let's walk through the simple steps of sending a transaction. The first step is intuitive: you open your wallet app, which shows your balance, and you tap the 'Send' button.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641805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Next, the app will ask you where you want to send the funds. You have two options. You could manually paste the recipient's long public address, but as we discussed, this carries the risk of typos. The much easier and safer method is to tap the camera icon and scan the recipient's QR code. This will populate the address field automatically and accurately.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566654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br>
              <a:rPr lang="en-US" dirty="0"/>
            </a:br>
            <a:r>
              <a:rPr lang="en-US" dirty="0"/>
              <a:t>Next, I enter the </a:t>
            </a:r>
            <a:r>
              <a:rPr lang="en-US" b="1" dirty="0"/>
              <a:t>amount</a:t>
            </a:r>
            <a:r>
              <a:rPr lang="en-US" dirty="0"/>
              <a:t> I want to send. Most wallets let you enter either the crypto amount (say 0.001 BTC) or an equivalent in your local currency (about $10). Before proceeding, the wallet shows a </a:t>
            </a:r>
            <a:r>
              <a:rPr lang="en-US" b="1" dirty="0"/>
              <a:t>network fee</a:t>
            </a:r>
            <a:r>
              <a:rPr lang="en-US" dirty="0"/>
              <a:t> (sometimes called a “gas fee” on Ethereum). This is a small charge that goes to the miners or validators who will process and secure your transaction on the blockchain. It’s basically a tip or incentive for them to include your transaction. Fees can vary based on network congestion, but the wallet usually calculates it for you. It’s important to glance at this fee and make sure it’s reasonable before you hit send. In our example, since we’re on a test network, the fee might be displayed but it’s using play money. On real networks, if the fee looks unusually high, you might wait or adjust settings. But generally, crypto fees for a normal transaction are relatively low, especially compared to, say, an international bank transfer.</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1316662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Finally, the wallet presents a </a:t>
            </a:r>
            <a:r>
              <a:rPr lang="en-US" b="1" dirty="0"/>
              <a:t>confirmation screen</a:t>
            </a:r>
            <a:r>
              <a:rPr lang="en-US" dirty="0"/>
              <a:t> with all the details of the transaction. This is your last chance to review: the destination address (does it match the intended recipient?), the amount you’re sending, and the network fee being charged. If all looks good, I tap </a:t>
            </a:r>
            <a:r>
              <a:rPr lang="en-US" b="1" dirty="0"/>
              <a:t>Confirm</a:t>
            </a:r>
            <a:r>
              <a:rPr lang="en-US" dirty="0"/>
              <a:t> (or “Send”). The moment I do, my </a:t>
            </a:r>
            <a:r>
              <a:rPr lang="en-US" b="1" dirty="0"/>
              <a:t>private key digitally signs</a:t>
            </a:r>
            <a:r>
              <a:rPr lang="en-US" dirty="0"/>
              <a:t> the transaction and the wallet </a:t>
            </a:r>
            <a:r>
              <a:rPr lang="en-US" b="1" dirty="0"/>
              <a:t>broadcasts</a:t>
            </a:r>
            <a:r>
              <a:rPr lang="en-US" dirty="0"/>
              <a:t> it to the global network. At that point, the transaction is submitted. After it gets confirmed by the network, it becomes </a:t>
            </a:r>
            <a:r>
              <a:rPr lang="en-US" b="1" dirty="0"/>
              <a:t>irreversible</a:t>
            </a:r>
            <a:r>
              <a:rPr lang="en-US" dirty="0"/>
              <a:t> – the crypto will be in the recipient’s wallet and I can no longer get it back, much like dropping cash in a mailbox. In our test demo, hit confirm/send, and the transaction is now on its way!</a:t>
            </a:r>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1027329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https://bitcoinfaucet.uo1.net/</a:t>
            </a:r>
          </a:p>
        </p:txBody>
      </p:sp>
      <p:sp>
        <p:nvSpPr>
          <p:cNvPr id="4" name="Slide Number Placeholder 3"/>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3406547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put 0.0001 BTC into perspective: Bitcoin is highly divisible – 1 BTC is equal to 100 million </a:t>
            </a:r>
            <a:r>
              <a:rPr lang="en-US" dirty="0" err="1"/>
              <a:t>satoshis</a:t>
            </a:r>
            <a:r>
              <a:rPr lang="en-US" dirty="0"/>
              <a:t> (the smallest units). </a:t>
            </a:r>
            <a:r>
              <a:rPr lang="en-US" b="1" dirty="0"/>
              <a:t>0.0001 BTC</a:t>
            </a:r>
            <a:r>
              <a:rPr lang="en-US" dirty="0"/>
              <a:t> is a small fraction of a Bitcoin (specifically, 0.0001 = 10,000 </a:t>
            </a:r>
            <a:r>
              <a:rPr lang="en-US" dirty="0" err="1"/>
              <a:t>satoshis</a:t>
            </a:r>
            <a:r>
              <a:rPr lang="en-US" dirty="0"/>
              <a:t>). It’s like saying a few cents in terms of Bitcoin’s currency. For new learners: don’t be thrown off by the decimal places – it’s normal in crypto to see very small fractions. Transactions can be for tiny amounts of a coin.</a:t>
            </a:r>
          </a:p>
          <a:p>
            <a:r>
              <a:rPr lang="en-US" dirty="0"/>
              <a:t>Sending 0.0001 BTC with a 0.00000146 BTC fee would in total reduce your balance by 0.00010146 BTC.</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3023778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transaction ID</a:t>
            </a:r>
            <a:r>
              <a:rPr lang="en-US" dirty="0"/>
              <a:t> lets you track and verify the transaction on the blockchain.</a:t>
            </a:r>
          </a:p>
          <a:p>
            <a:r>
              <a:rPr lang="en-US" dirty="0"/>
              <a:t>The </a:t>
            </a:r>
            <a:r>
              <a:rPr lang="en-US" b="1" dirty="0"/>
              <a:t>timestamp</a:t>
            </a:r>
            <a:r>
              <a:rPr lang="en-US" dirty="0"/>
              <a:t> tells you </a:t>
            </a:r>
            <a:r>
              <a:rPr lang="en-US" i="1" dirty="0"/>
              <a:t>when</a:t>
            </a:r>
            <a:r>
              <a:rPr lang="en-US" dirty="0"/>
              <a:t> the transaction happened.</a:t>
            </a:r>
          </a:p>
          <a:p>
            <a:r>
              <a:rPr lang="en-US" dirty="0"/>
              <a:t>The </a:t>
            </a:r>
            <a:r>
              <a:rPr lang="en-US" b="1" dirty="0"/>
              <a:t>address</a:t>
            </a:r>
            <a:r>
              <a:rPr lang="en-US" dirty="0"/>
              <a:t> tells you </a:t>
            </a:r>
            <a:r>
              <a:rPr lang="en-US" i="1" dirty="0"/>
              <a:t>who</a:t>
            </a:r>
            <a:r>
              <a:rPr lang="en-US" dirty="0"/>
              <a:t> the money is going to or coming from (like the account or destination).</a:t>
            </a:r>
          </a:p>
          <a:p>
            <a:r>
              <a:rPr lang="en-US" dirty="0"/>
              <a:t>The </a:t>
            </a:r>
            <a:r>
              <a:rPr lang="en-US" b="1" dirty="0"/>
              <a:t>status</a:t>
            </a:r>
            <a:r>
              <a:rPr lang="en-US" dirty="0"/>
              <a:t> (pending/confirmed) tells you </a:t>
            </a:r>
            <a:r>
              <a:rPr lang="en-US" i="1" dirty="0"/>
              <a:t>if</a:t>
            </a:r>
            <a:r>
              <a:rPr lang="en-US" dirty="0"/>
              <a:t> the transaction has been finalized on the blockchain yet</a:t>
            </a:r>
          </a:p>
          <a:p>
            <a:r>
              <a:rPr lang="en-US" dirty="0"/>
              <a:t>The </a:t>
            </a:r>
            <a:r>
              <a:rPr lang="en-US" b="1" dirty="0"/>
              <a:t>amount</a:t>
            </a:r>
            <a:r>
              <a:rPr lang="en-US" dirty="0"/>
              <a:t> (and its sign) tells you </a:t>
            </a:r>
            <a:r>
              <a:rPr lang="en-US" i="1" dirty="0"/>
              <a:t>how much</a:t>
            </a:r>
            <a:r>
              <a:rPr lang="en-US" dirty="0"/>
              <a:t> was transferred and in which direction (sent or received)</a:t>
            </a:r>
          </a:p>
          <a:p>
            <a:r>
              <a:rPr lang="en-US" dirty="0"/>
              <a:t>The </a:t>
            </a:r>
            <a:r>
              <a:rPr lang="en-US" b="1" dirty="0"/>
              <a:t>fee</a:t>
            </a:r>
            <a:r>
              <a:rPr lang="en-US" dirty="0"/>
              <a:t> tells you the </a:t>
            </a:r>
            <a:r>
              <a:rPr lang="en-US" i="1" dirty="0"/>
              <a:t>cost</a:t>
            </a:r>
            <a:r>
              <a:rPr lang="en-US" dirty="0"/>
              <a:t> of the transaction and affects how quickly it gets processed</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2059745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So, what happened in the network when I hit “Confirm”? My wallet broadcasted the transaction to the global peer-to-peer network of computers running the Bitcoin protocol. On this network, special participants called </a:t>
            </a:r>
            <a:r>
              <a:rPr lang="en-US" b="1" dirty="0"/>
              <a:t>miners</a:t>
            </a:r>
            <a:r>
              <a:rPr lang="en-US" dirty="0"/>
              <a:t> are constantly working. They gather recent transactions (including ours) and bundle them into a candidate “</a:t>
            </a:r>
            <a:r>
              <a:rPr lang="en-US" b="1" dirty="0"/>
              <a:t>block</a:t>
            </a:r>
            <a:r>
              <a:rPr lang="en-US" dirty="0"/>
              <a:t>”. Each block is like a page in the ledger of all transactions.</a:t>
            </a:r>
          </a:p>
          <a:p>
            <a:r>
              <a:rPr lang="en-US" dirty="0"/>
              <a:t>Miners then engage in a </a:t>
            </a:r>
            <a:r>
              <a:rPr lang="en-US" b="1" dirty="0"/>
              <a:t>competition</a:t>
            </a:r>
            <a:r>
              <a:rPr lang="en-US" dirty="0"/>
              <a:t> to solve a complex mathematical puzzle related to that block. Think of it like a lottery or a race – the first miner to solve the puzzle wins the right to add their block of transactions to the official chain. When a miner wins, their block is </a:t>
            </a:r>
            <a:r>
              <a:rPr lang="en-US" b="1" dirty="0"/>
              <a:t>appended to the existing chain</a:t>
            </a:r>
            <a:r>
              <a:rPr lang="en-US" dirty="0"/>
              <a:t> of blocks (hence </a:t>
            </a:r>
            <a:r>
              <a:rPr lang="en-US" i="1" dirty="0"/>
              <a:t>blockchain</a:t>
            </a:r>
            <a:r>
              <a:rPr lang="en-US" dirty="0"/>
              <a:t>) and locked in place by cryptography. This blockchain is a public, shared ledger – a global “digital notebook” that everyone can see but no one can retroactively change or erase. Once our transaction is written into this ledger, it’s there forever, secured by the cryptographic links that connect each block to the last. That’s how, in Bitcoin, transactions become final and tamper-proof.</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305620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4</a:t>
            </a:fld>
            <a:endParaRPr lang="en-US"/>
          </a:p>
        </p:txBody>
      </p:sp>
    </p:spTree>
    <p:extLst>
      <p:ext uri="{BB962C8B-B14F-4D97-AF65-F5344CB8AC3E}">
        <p14:creationId xmlns:p14="http://schemas.microsoft.com/office/powerpoint/2010/main" val="3870031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about sending and receiving crypto, but you might wonder: </a:t>
            </a:r>
            <a:r>
              <a:rPr lang="en-US" b="1" dirty="0"/>
              <a:t>Where do new bitcoins come from in the first place?</a:t>
            </a:r>
            <a:r>
              <a:rPr lang="en-US" dirty="0"/>
              <a:t> The answer (for Bitcoin) is a process called </a:t>
            </a:r>
            <a:r>
              <a:rPr lang="en-US" b="1" dirty="0"/>
              <a:t>mining</a:t>
            </a:r>
            <a:r>
              <a:rPr lang="en-US" dirty="0"/>
              <a:t>. The easiest way to think about mining is as a giant, global </a:t>
            </a:r>
            <a:r>
              <a:rPr lang="en-US" b="1" dirty="0"/>
              <a:t>lottery</a:t>
            </a:r>
            <a:r>
              <a:rPr lang="en-US" dirty="0"/>
              <a:t> that runs every 10 minutes.</a:t>
            </a:r>
          </a:p>
          <a:p>
            <a:r>
              <a:rPr lang="en-US" dirty="0"/>
              <a:t>Imagine thousands of powerful computers around the world, all “playing” this lottery. Every time (roughly every 10 minutes) a new round starts: the computers try to solve an incredibly difficult mathematical puzzle. It’s essentially a guessing game, and it requires a lot of computation. The </a:t>
            </a:r>
            <a:r>
              <a:rPr lang="en-US" b="1" dirty="0"/>
              <a:t>first computer to solve the puzzle wins</a:t>
            </a:r>
            <a:r>
              <a:rPr lang="en-US" dirty="0"/>
              <a:t> that round. What do they win? Two important things:</a:t>
            </a:r>
          </a:p>
          <a:p>
            <a:r>
              <a:rPr lang="en-US" b="1" dirty="0"/>
              <a:t>They get to add their block of transactions to the blockchain.</a:t>
            </a:r>
            <a:r>
              <a:rPr lang="en-US" dirty="0"/>
              <a:t> This means they validate and officially record all those pending transactions (including awarding themselves the prize).</a:t>
            </a:r>
          </a:p>
          <a:p>
            <a:r>
              <a:rPr lang="en-US" b="1" dirty="0"/>
              <a:t>They are awarded a certain number of brand-new bitcoins</a:t>
            </a:r>
            <a:r>
              <a:rPr lang="en-US" dirty="0"/>
              <a:t> as a reward for their work and the electricity they expended. This is how new bitcoins enter circulation – as a reward to miners for securing the network.</a:t>
            </a:r>
          </a:p>
          <a:p>
            <a:r>
              <a:rPr lang="en-US" dirty="0"/>
              <a:t>Right now that reward (as of 2025) is 6.25 BTC per block, but it halves every four years or so. Mining thus serves a dual purpose: it </a:t>
            </a:r>
            <a:r>
              <a:rPr lang="en-US" b="1" dirty="0"/>
              <a:t>secures the network</a:t>
            </a:r>
            <a:r>
              <a:rPr lang="en-US" dirty="0"/>
              <a:t> (because miners are verifying transactions and linking blocks) and it </a:t>
            </a:r>
            <a:r>
              <a:rPr lang="en-US" b="1" dirty="0"/>
              <a:t>releases new coins in a controlled, decentralized way</a:t>
            </a:r>
            <a:r>
              <a:rPr lang="en-US" dirty="0"/>
              <a:t>. No central bank “prints” Bitcoin – new coins have to be earned through this competitive process.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2588064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You might have noticed that after I sent the transaction, it didn’t instantly show up as “confirmed” in the other wallet. </a:t>
            </a:r>
            <a:r>
              <a:rPr lang="en-US" b="1" dirty="0"/>
              <a:t>Bitcoin’s network has about a 10-minute confirmation time</a:t>
            </a:r>
            <a:r>
              <a:rPr lang="en-US" dirty="0"/>
              <a:t> by design. This isn’t a bug – it’s a crucial part of Bitcoin’s security. That ~10 minute interval is roughly how long it takes miners to solve the puzzle and add a new block to the chain. The network uses this time to </a:t>
            </a:r>
            <a:r>
              <a:rPr lang="en-US" b="1" dirty="0"/>
              <a:t>reach consensus</a:t>
            </a:r>
            <a:r>
              <a:rPr lang="en-US" dirty="0"/>
              <a:t> globally that all transactions in that block (including yours) are valid and have been officially recorded.</a:t>
            </a:r>
          </a:p>
          <a:p>
            <a:r>
              <a:rPr lang="en-US" dirty="0"/>
              <a:t>While some newer cryptos confirm much faster, Bitcoin’s 10-minute block time is a deliberate trade-off favoring security and decentralization over speed. It ensures that once a transaction has those confirmations, it’s truly final and exceedingly hard to reverse or tamper with. Essentially, Bitcoin gives up some speed to gain very high confidence that each block of transactions is settled and immutable. So, yes – you often wait a few minutes for a Bitcoin payment to fully confirm, but that’s the network locking it in with strong security. </a:t>
            </a:r>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4056806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This brings us to one of Bitcoin’s most fundamental characteristics: its </a:t>
            </a:r>
            <a:r>
              <a:rPr lang="en-US" b="1" dirty="0"/>
              <a:t>absolute scarcity</a:t>
            </a:r>
            <a:r>
              <a:rPr lang="en-US" dirty="0"/>
              <a:t>. The Bitcoin protocol – the rules that all nodes follow – dictates that there will only ever be </a:t>
            </a:r>
            <a:r>
              <a:rPr lang="en-US" b="1" dirty="0"/>
              <a:t>21,000,000 bitcoins</a:t>
            </a:r>
            <a:r>
              <a:rPr lang="en-US" dirty="0"/>
              <a:t> created. Not 21 million and one. That cap is hard-coded and </a:t>
            </a:r>
            <a:r>
              <a:rPr lang="en-US" i="1" dirty="0"/>
              <a:t>every</a:t>
            </a:r>
            <a:r>
              <a:rPr lang="en-US" dirty="0"/>
              <a:t> participant in the network enforces it. It’s virtually impossible to change because you’d need global consensus to alter the code that drastically.</a:t>
            </a:r>
          </a:p>
          <a:p>
            <a:r>
              <a:rPr lang="en-US" dirty="0"/>
              <a:t>In contrast, think about traditional fiat currencies like the US Dollar or Euro. Central banks can and do issue more money over time (often to stimulate the economy or respond to crises). There’s theoretically no strict limit – they can print as needed, which can lead to inflation and devaluation of existing money. Bitcoin is the opposite: its issuance is on a known schedule that gets slower over time (the mining rewards halve roughly every four years) and then stops at 21 million. </a:t>
            </a:r>
            <a:r>
              <a:rPr lang="en-US" b="1" dirty="0"/>
              <a:t>Everyone knows exactly how many bitcoins will ever exist</a:t>
            </a:r>
            <a:r>
              <a:rPr lang="en-US" dirty="0"/>
              <a:t>, and that predictability and scarcity are a big part of its value proposition. It’s akin to digital gold: scarce by design. This doesn’t guarantee price stability (Bitcoin is still very volatile), but it does mean it isn’t subject to dilution by a central authority printing more.</a:t>
            </a:r>
          </a:p>
          <a:p>
            <a:r>
              <a:rPr lang="en-US" i="1" dirty="0"/>
              <a:t>(At this point, we’ve covered how cryptocurrency works: wallets, keys, transactions, mining, and Bitcoin’s monetary policy. Next, we’ll discuss what you can actually do with these technologies – the opportunities – and the risks that come with them.)</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1939203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miners are collectively producing approximately 986.58 million trillion random numbers (hashes) every second.   </a:t>
            </a:r>
          </a:p>
          <a:p>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3892370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2863739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err="1"/>
              <a:t>chatgpt</a:t>
            </a:r>
            <a:r>
              <a:rPr lang="en-US" dirty="0"/>
              <a:t>.</a:t>
            </a:r>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3537997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A crucial benefit of cryptocurrency is its </a:t>
            </a:r>
            <a:r>
              <a:rPr lang="en-US" b="1" dirty="0"/>
              <a:t>relentless, always-on nature</a:t>
            </a:r>
            <a:r>
              <a:rPr lang="en-US" dirty="0"/>
              <a:t>. The traditional financial world is constrained by business hours, weekends, and holidays. If I initiate a bank wire on Friday at 4 PM, it might not clear until Monday or Tuesday, especially if it’s international. The system basically “closes” outside working hours and on weekends. Cryptocurrency networks, however, operate continuously </a:t>
            </a:r>
            <a:r>
              <a:rPr lang="en-US" b="1" dirty="0"/>
              <a:t>24/7/365</a:t>
            </a:r>
            <a:r>
              <a:rPr lang="en-US" dirty="0"/>
              <a:t>. There’s no opening or closing bell. I can send you value on a Sunday at 3 AM, and it will go through in minutes. For </a:t>
            </a:r>
            <a:r>
              <a:rPr lang="en-US" b="1" dirty="0"/>
              <a:t>international businesses</a:t>
            </a:r>
            <a:r>
              <a:rPr lang="en-US" dirty="0"/>
              <a:t>, freelancers, or families spread across different countries, this constant availability is a huge improvement. The global economy doesn’t stop on weekends – and with crypto, neither does the movement of money. Whether it’s midnight or a public holiday, the network is up and running. That level of accessibility and speed is unprecedented in finance.</a:t>
            </a:r>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2640989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311653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Now we need to talk about the other side of the coin: </a:t>
            </a:r>
            <a:r>
              <a:rPr lang="en-US" b="1" dirty="0"/>
              <a:t>risks</a:t>
            </a:r>
            <a:r>
              <a:rPr lang="en-US" dirty="0"/>
              <a:t>. The most famous risk of crypto is its </a:t>
            </a:r>
            <a:r>
              <a:rPr lang="en-US" b="1" dirty="0"/>
              <a:t>price volatility</a:t>
            </a:r>
            <a:r>
              <a:rPr lang="en-US" dirty="0"/>
              <a:t>. This chart of Bitcoin’s price over the last few years looks like a wild rollercoaster. In March 2020, at the start of the pandemic, Bitcoin plunged nearly 40% </a:t>
            </a:r>
            <a:r>
              <a:rPr lang="en-US" i="1" dirty="0"/>
              <a:t>in one day</a:t>
            </a:r>
            <a:r>
              <a:rPr lang="en-US" dirty="0"/>
              <a:t>. Then later in 2020 into 2021, it skyrocketed during a bull run fueled by things like institutional adoption (Tesla buying BTC, etc.). By late 2021, one Bitcoin was worth over $60k. But in 2022 it crashed hard – the collapse of a major crypto exchange (FTX) triggered a market-wide crisis, and Bitcoin lost about 64% of its value that year. Then 2023 saw a big recovery (Bitcoin gained over 150% that year), and by early 2024, optimism over U.S. spot Bitcoin ETF approvals drove it to new all-time highs.</a:t>
            </a:r>
          </a:p>
          <a:p>
            <a:r>
              <a:rPr lang="en-US" dirty="0"/>
              <a:t>The point is, the journey is </a:t>
            </a:r>
            <a:r>
              <a:rPr lang="en-US" b="1" dirty="0"/>
              <a:t>highly volatile</a:t>
            </a:r>
            <a:r>
              <a:rPr lang="en-US" dirty="0"/>
              <a:t>. If you invested $1000 at a peak and it crashed, you could lose a large chunk of that value quickly. Conversely, early or lucky investors have seen huge gains. This volatility can mean </a:t>
            </a:r>
            <a:r>
              <a:rPr lang="en-US" i="1" dirty="0"/>
              <a:t>massive upside</a:t>
            </a:r>
            <a:r>
              <a:rPr lang="en-US" dirty="0"/>
              <a:t> but also </a:t>
            </a:r>
            <a:r>
              <a:rPr lang="en-US" i="1" dirty="0"/>
              <a:t>massive downside</a:t>
            </a:r>
            <a:r>
              <a:rPr lang="en-US" dirty="0"/>
              <a:t>, and it can happen faster than in traditional assets. It’s not for the faint of heart. Anyone engaging with crypto should be prepared for dramatic price swings and never invest more than they can afford to lose.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1429473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762468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Over the next two hours, we’re going on a journey to understand the world of cryptocurrency. Our path is designed to be logical and approachable, especially for those new to the topic. We won’t delve into complex code or investment tricks; instead, we’ll focus on fundamentals. First, </a:t>
            </a:r>
            <a:r>
              <a:rPr lang="en-US" b="1" dirty="0"/>
              <a:t>Why It Matters</a:t>
            </a:r>
            <a:r>
              <a:rPr lang="en-US" dirty="0"/>
              <a:t> – before defining cryptocurrency, we need to see the real-world problems it aims to solve (this is the “why” behind the technology). Next, </a:t>
            </a:r>
            <a:r>
              <a:rPr lang="en-US" b="1" dirty="0"/>
              <a:t>How It Works</a:t>
            </a:r>
            <a:r>
              <a:rPr lang="en-US" dirty="0"/>
              <a:t> – without confusing jargon. We’ll use simple analogies and live demos to show the practical steps of using digital money. Then, an honest look at </a:t>
            </a:r>
            <a:r>
              <a:rPr lang="en-US" b="1" dirty="0"/>
              <a:t>Opportunities &amp; Risks</a:t>
            </a:r>
            <a:r>
              <a:rPr lang="en-US" dirty="0"/>
              <a:t> – the incredible potential of this technology, and the serious dangers from volatility to scams. Finally, </a:t>
            </a:r>
            <a:r>
              <a:rPr lang="en-US" b="1" dirty="0"/>
              <a:t>The Bigger Picture</a:t>
            </a:r>
            <a:r>
              <a:rPr lang="en-US" dirty="0"/>
              <a:t> – we’ll explore the broader crypto ecosystem beyond Bitcoin and how governments and institutions are responding. We’ll end with a Q&amp;A to address your questions. The goal today isn’t to make you an expert, but to equip you with the knowledge to navigate this space safely and confidently.</a:t>
            </a:r>
          </a:p>
        </p:txBody>
      </p:sp>
      <p:sp>
        <p:nvSpPr>
          <p:cNvPr id="4" name="Slide Number Placeholder 3"/>
          <p:cNvSpPr>
            <a:spLocks noGrp="1"/>
          </p:cNvSpPr>
          <p:nvPr>
            <p:ph type="sldNum" sz="quarter" idx="5"/>
          </p:nvPr>
        </p:nvSpPr>
        <p:spPr/>
        <p:txBody>
          <a:bodyPr/>
          <a:lstStyle/>
          <a:p>
            <a:fld id="{39F294D8-753E-E842-8CF8-893A8D4FD7E5}" type="slidenum">
              <a:rPr lang="en-US" smtClean="0"/>
              <a:t>5</a:t>
            </a:fld>
            <a:endParaRPr lang="en-US"/>
          </a:p>
        </p:txBody>
      </p:sp>
    </p:spTree>
    <p:extLst>
      <p:ext uri="{BB962C8B-B14F-4D97-AF65-F5344CB8AC3E}">
        <p14:creationId xmlns:p14="http://schemas.microsoft.com/office/powerpoint/2010/main" val="2756535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1433833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3901958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Unfortunately, the crypto ecosystem – alongside the brilliant innovation – has also become a </a:t>
            </a:r>
            <a:r>
              <a:rPr lang="en-US" b="1" dirty="0"/>
              <a:t>magnet for scammers and charlatans</a:t>
            </a:r>
            <a:r>
              <a:rPr lang="en-US" dirty="0"/>
              <a:t>. With new technology and a bit of FOMO, some people let their guard down. Always remember the </a:t>
            </a:r>
            <a:r>
              <a:rPr lang="en-US" b="1" dirty="0"/>
              <a:t>red flags</a:t>
            </a:r>
            <a:r>
              <a:rPr lang="en-US" dirty="0"/>
              <a:t> we discuss for spotting scams. If someone promises you </a:t>
            </a:r>
            <a:r>
              <a:rPr lang="en-US" b="1" dirty="0"/>
              <a:t>guaranteed profits</a:t>
            </a:r>
            <a:r>
              <a:rPr lang="en-US" dirty="0"/>
              <a:t> or a “risk-free” way to double your money, </a:t>
            </a:r>
            <a:r>
              <a:rPr lang="en-US" b="1" dirty="0"/>
              <a:t>run the other way</a:t>
            </a:r>
            <a:r>
              <a:rPr lang="en-US" dirty="0"/>
              <a:t>. There are no guaranteed gains in crypto (or anywhere in investing). Also be wary of anyone who pressures you to act quickly – like “Buy this now or you’ll miss out!” Scammers often create false urgency.</a:t>
            </a:r>
          </a:p>
          <a:p>
            <a:r>
              <a:rPr lang="en-US" dirty="0"/>
              <a:t>We saw things like rug-pulls, Ponzi schemes, fake giveaway scams (e.g. “send 1 BTC and we’ll send back 2 BTC!”), phishing attacks – all sorts of fraud. </a:t>
            </a:r>
            <a:r>
              <a:rPr lang="en-US" b="1" dirty="0"/>
              <a:t>Question the hype</a:t>
            </a:r>
            <a:r>
              <a:rPr lang="en-US" dirty="0"/>
              <a:t> you see on social media. If an opportunity sounds too good to be true, </a:t>
            </a:r>
            <a:r>
              <a:rPr lang="en-US" i="1" dirty="0"/>
              <a:t>it is, without exception</a:t>
            </a:r>
            <a:r>
              <a:rPr lang="en-US" dirty="0"/>
              <a:t>. Don’t trust something just because a celebrity tweeted it or some “crypto guru” on YouTube said it’s a sure bet. In this space, it’s much safer to </a:t>
            </a:r>
            <a:r>
              <a:rPr lang="en-US" b="1" dirty="0"/>
              <a:t>trust the technology (open-source code, verified blockchain data) rather than personalities or promises</a:t>
            </a:r>
            <a:r>
              <a:rPr lang="en-US" dirty="0"/>
              <a:t>. If someone claims a project will make you rich, check if their code or business model actually stands up to scrutiny – and often you’ll find it doesn’t.</a:t>
            </a:r>
          </a:p>
          <a:p>
            <a:r>
              <a:rPr lang="en-US" dirty="0"/>
              <a:t>Bottom line: </a:t>
            </a:r>
            <a:r>
              <a:rPr lang="en-US" b="1" dirty="0"/>
              <a:t>maintain healthy skepticism</a:t>
            </a:r>
            <a:r>
              <a:rPr lang="en-US" dirty="0"/>
              <a:t>. Your skepticism is your shield in crypto. Use it. By staying skeptical and doing your own due diligence, you can avoid the vast majority of scams out there.</a:t>
            </a:r>
          </a:p>
          <a:p>
            <a:r>
              <a:rPr lang="en-US" i="1" dirty="0"/>
              <a:t>(Having weighed the key opportunities and risks in crypto, we’ll now move to the final part – zooming out to the bigger picture: other innovations beyond Bitcoin, and how the wider world (governments, institutions) is responding.)</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2481261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6729093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1709513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In our final section, we’ll broaden our view. The crypto world doesn’t stop at Bitcoin. Over the past decade, this ecosystem has grown from a niche hobby into a multi-trillion-dollar industry. As that’s happened, governments and regulators worldwide have moved from ignoring it to actively trying to understand and manage it. So we’ll look </a:t>
            </a:r>
            <a:r>
              <a:rPr lang="en-US" b="1" dirty="0"/>
              <a:t>beyond Bitcoin</a:t>
            </a:r>
            <a:r>
              <a:rPr lang="en-US" dirty="0"/>
              <a:t> at other innovations (like Ethereum, stablecoins, NFTs, DeFi), then see how the regulatory landscape is shaping up, and finally outline what your own next steps could be after this talk.</a:t>
            </a:r>
          </a:p>
        </p:txBody>
      </p:sp>
      <p:sp>
        <p:nvSpPr>
          <p:cNvPr id="4" name="Slide Number Placeholder 3"/>
          <p:cNvSpPr>
            <a:spLocks noGrp="1"/>
          </p:cNvSpPr>
          <p:nvPr>
            <p:ph type="sldNum" sz="quarter" idx="5"/>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2438408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If Bitcoin is digital gold, </a:t>
            </a:r>
            <a:r>
              <a:rPr lang="en-US" b="1" dirty="0"/>
              <a:t>Ethereum</a:t>
            </a:r>
            <a:r>
              <a:rPr lang="en-US" dirty="0"/>
              <a:t> is like a </a:t>
            </a:r>
            <a:r>
              <a:rPr lang="en-US" b="1" dirty="0"/>
              <a:t>decentralized world computer</a:t>
            </a:r>
            <a:r>
              <a:rPr lang="en-US" dirty="0"/>
              <a:t>. Launched in 2015, Ethereum took the blockchain concept and made it </a:t>
            </a:r>
            <a:r>
              <a:rPr lang="en-US" i="1" dirty="0"/>
              <a:t>programmable</a:t>
            </a:r>
            <a:r>
              <a:rPr lang="en-US" dirty="0"/>
              <a:t>. While Bitcoin’s blockchain is designed to do one thing well – track ownership of bitcoin – Ethereum’s blockchain is more flexible. Developers can build their own applications on top of it.</a:t>
            </a:r>
          </a:p>
          <a:p>
            <a:r>
              <a:rPr lang="en-US" dirty="0"/>
              <a:t>The key innovation that enables this is the </a:t>
            </a:r>
            <a:r>
              <a:rPr lang="en-US" b="1" dirty="0"/>
              <a:t>smart contract</a:t>
            </a:r>
            <a:r>
              <a:rPr lang="en-US" dirty="0"/>
              <a:t>. A smart contract is basically a small program stored on the Ethereum blockchain that executes certain actions when predefined conditions are met. This means you can create all kinds of functionality: tokens, financial agreements, games, marketplaces – you name it – that run in a decentralized way on Ethereum. Ethereum is like an </a:t>
            </a:r>
            <a:r>
              <a:rPr lang="en-US" b="1" dirty="0"/>
              <a:t>open-source, global computing platform</a:t>
            </a:r>
            <a:r>
              <a:rPr lang="en-US" dirty="0"/>
              <a:t> that anyone can use to create secure, decentralized apps. It’s the foundation for a huge portion of the crypto ecosystem – many of the concepts we’ll discuss (DeFi, NFTs, etc.) are built on Ethereum or similar smart-contract platforms.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2861567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27384082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37990528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The term “smart contract” can sound intimidating, so let’s use an analogy: </a:t>
            </a:r>
            <a:r>
              <a:rPr lang="en-US" b="1" dirty="0"/>
              <a:t>a vending machine</a:t>
            </a:r>
            <a:r>
              <a:rPr lang="en-US" dirty="0"/>
              <a:t>. A vending machine is essentially a simple contract in physical form. The rules are pre-set: if you insert the correct amount of money and press the button for, say, a soda, the machine automatically dispenses the soda. There’s no human cashier needed, no further negotiation – the contract (machine) self-executes the trade (money for soda) given the right input.</a:t>
            </a:r>
          </a:p>
          <a:p>
            <a:r>
              <a:rPr lang="en-US" dirty="0"/>
              <a:t>Now imagine a much more sophisticated digital version of that: a </a:t>
            </a:r>
            <a:r>
              <a:rPr lang="en-US" b="1" dirty="0"/>
              <a:t>smart contract</a:t>
            </a:r>
            <a:r>
              <a:rPr lang="en-US" dirty="0"/>
              <a:t>. It’s a piece of code on the blockchain that defines rules and outcomes. When the specified conditions are met, it executes automatically. For example, a smart contract could say: </a:t>
            </a:r>
            <a:r>
              <a:rPr lang="en-US" i="1" dirty="0"/>
              <a:t>“if Person A and Person B send 1 ETH each into this contract by a certain date, then release 2 ETH to Project X’s address; otherwise refund the ETH to senders.”</a:t>
            </a:r>
            <a:r>
              <a:rPr lang="en-US" dirty="0"/>
              <a:t> That could facilitate a crowdfunding campaign without a company like Kickstarter. Or an insurance smart contract might automatically pay out to you if your flight was delayed (using an oracle that feeds it flight data). The point is </a:t>
            </a:r>
            <a:r>
              <a:rPr lang="en-US" b="1" dirty="0"/>
              <a:t>no middleman</a:t>
            </a:r>
            <a:r>
              <a:rPr lang="en-US" dirty="0"/>
              <a:t> is needed to enforce the agreement – the code </a:t>
            </a:r>
            <a:r>
              <a:rPr lang="en-US" i="1" dirty="0"/>
              <a:t>is</a:t>
            </a:r>
            <a:r>
              <a:rPr lang="en-US" dirty="0"/>
              <a:t> the agreement, and it will run exactly as written. This enables all kinds of complex transactions to occur </a:t>
            </a:r>
            <a:r>
              <a:rPr lang="en-US" b="1" dirty="0" err="1"/>
              <a:t>trustlessly</a:t>
            </a:r>
            <a:r>
              <a:rPr lang="en-US" dirty="0"/>
              <a:t> (you don’t need to trust the other party, just the code). It’s extremely powerful: we can now create services for lending, trading, insurance, etc., all as code on the blockchain (which is essentially what </a:t>
            </a:r>
            <a:r>
              <a:rPr lang="en-US" b="1" dirty="0"/>
              <a:t>DeFi</a:t>
            </a:r>
            <a:r>
              <a:rPr lang="en-US" dirty="0"/>
              <a:t> is, as we’ll see).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388654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6</a:t>
            </a:fld>
            <a:endParaRPr lang="en-US"/>
          </a:p>
        </p:txBody>
      </p:sp>
    </p:spTree>
    <p:extLst>
      <p:ext uri="{BB962C8B-B14F-4D97-AF65-F5344CB8AC3E}">
        <p14:creationId xmlns:p14="http://schemas.microsoft.com/office/powerpoint/2010/main" val="4886604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1967817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61</a:t>
            </a:fld>
            <a:endParaRPr lang="en-US"/>
          </a:p>
        </p:txBody>
      </p:sp>
    </p:spTree>
    <p:extLst>
      <p:ext uri="{BB962C8B-B14F-4D97-AF65-F5344CB8AC3E}">
        <p14:creationId xmlns:p14="http://schemas.microsoft.com/office/powerpoint/2010/main" val="1875818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One of the biggest barriers to using Bitcoin or Ether for everyday transactions is </a:t>
            </a:r>
            <a:r>
              <a:rPr lang="en-US" b="1" dirty="0"/>
              <a:t>volatility</a:t>
            </a:r>
            <a:r>
              <a:rPr lang="en-US" dirty="0"/>
              <a:t> – the price can change so much that neither buyers nor sellers are comfortable using it for pricing things like coffee. The solution that emerged is </a:t>
            </a:r>
            <a:r>
              <a:rPr lang="en-US" b="1" dirty="0"/>
              <a:t>stablecoins</a:t>
            </a:r>
            <a:r>
              <a:rPr lang="en-US" dirty="0"/>
              <a:t>. As the name suggests, a stablecoin is a type of crypto designed to maintain a </a:t>
            </a:r>
            <a:r>
              <a:rPr lang="en-US" b="1" dirty="0"/>
              <a:t>stable value</a:t>
            </a:r>
            <a:r>
              <a:rPr lang="en-US" dirty="0"/>
              <a:t>. The most common stablecoins are pegged to fiat currencies (usually the US Dollar). For instance, </a:t>
            </a:r>
            <a:r>
              <a:rPr lang="en-US" b="1" dirty="0"/>
              <a:t>USD Coin (USDC)</a:t>
            </a:r>
            <a:r>
              <a:rPr lang="en-US" dirty="0"/>
              <a:t> aims to always be $1.00. How? For every 1 USDC out there, the issuing company holds $1 (in cash or short-term safe investments like U.S. Treasury bills) in reserve. That backing is regularly audited. So you effectively have a digital dollar that you can send anywhere in the world in minutes, with minimal fees, just like any other crypto transaction – but it won’t fluctuate wildly because it’s fully backed 1-to-1 by actual dollars.</a:t>
            </a:r>
          </a:p>
          <a:p>
            <a:r>
              <a:rPr lang="en-US" dirty="0"/>
              <a:t>Stablecoins combine the </a:t>
            </a:r>
            <a:r>
              <a:rPr lang="en-US" b="1" dirty="0"/>
              <a:t>stability of traditional money with the efficiency of crypto</a:t>
            </a:r>
            <a:r>
              <a:rPr lang="en-US" dirty="0"/>
              <a:t>. They’ve become a cornerstone of the crypto ecosystem. People use stablecoins for international remittances (so families can receive digital dollars instead of volatile tokens), for trading (they’re the de facto “cash” on crypto exchanges), and as a safe haven during market volatility. In countries with high inflation (like we discussed earlier), some people have turned to stablecoins to preserve value in dollars when their local currency is unreliable.</a:t>
            </a:r>
          </a:p>
          <a:p>
            <a:r>
              <a:rPr lang="en-US" dirty="0"/>
              <a:t>Of course, using a stablecoin does introduce some reliance on the issuer (you trust they actually have the reserves). There are different designs – some stablecoins are decentralized and use crypto collateral or algorithms – but the dominant ones like USDC and Tether are fiat-backed. The key point: stablecoins have brought relatively </a:t>
            </a:r>
            <a:r>
              <a:rPr lang="en-US" b="1" dirty="0"/>
              <a:t>stable value</a:t>
            </a:r>
            <a:r>
              <a:rPr lang="en-US" dirty="0"/>
              <a:t> into the crypto world, enabling more practical use in commerce and finance.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62</a:t>
            </a:fld>
            <a:endParaRPr lang="en-US"/>
          </a:p>
        </p:txBody>
      </p:sp>
    </p:spTree>
    <p:extLst>
      <p:ext uri="{BB962C8B-B14F-4D97-AF65-F5344CB8AC3E}">
        <p14:creationId xmlns:p14="http://schemas.microsoft.com/office/powerpoint/2010/main" val="3982300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38336963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You’ve likely heard the term </a:t>
            </a:r>
            <a:r>
              <a:rPr lang="en-US" b="1" dirty="0"/>
              <a:t>NFT</a:t>
            </a:r>
            <a:r>
              <a:rPr lang="en-US" dirty="0"/>
              <a:t>, which exploded into mainstream discussion in 2021. NFT stands for </a:t>
            </a:r>
            <a:r>
              <a:rPr lang="en-US" b="1" dirty="0"/>
              <a:t>Non-Fungible Token</a:t>
            </a:r>
            <a:r>
              <a:rPr lang="en-US" dirty="0"/>
              <a:t>. This concept sounds complex but it’s based on a simple idea. </a:t>
            </a:r>
            <a:r>
              <a:rPr lang="en-US" i="1" dirty="0"/>
              <a:t>Fungible</a:t>
            </a:r>
            <a:r>
              <a:rPr lang="en-US" dirty="0"/>
              <a:t> means interchangeable – for example, one dollar is the same as any other dollar; if we swap, no one is worse off. </a:t>
            </a:r>
            <a:r>
              <a:rPr lang="en-US" i="1" dirty="0"/>
              <a:t>Non-fungible</a:t>
            </a:r>
            <a:r>
              <a:rPr lang="en-US" dirty="0"/>
              <a:t> means each item is unique and not directly replaceable. The </a:t>
            </a:r>
            <a:r>
              <a:rPr lang="en-US" b="1" dirty="0"/>
              <a:t>original Mona Lisa painting</a:t>
            </a:r>
            <a:r>
              <a:rPr lang="en-US" dirty="0"/>
              <a:t> is non-fungible – there’s only one. You can have prints or copies (those are fungible among themselves, but none is the original).</a:t>
            </a:r>
          </a:p>
          <a:p>
            <a:r>
              <a:rPr lang="en-US" dirty="0"/>
              <a:t>An </a:t>
            </a:r>
            <a:r>
              <a:rPr lang="en-US" b="1" dirty="0"/>
              <a:t>NFT</a:t>
            </a:r>
            <a:r>
              <a:rPr lang="en-US" dirty="0"/>
              <a:t> is like a digital deed or certificate of ownership for a unique item. The record of that ownership is stored on a blockchain (often Ethereum). This solves a longstanding problem in the digital world: historically, any digital file (image, audio, etc.) can be copied infinitely with no loss of quality, so the concept of owning an “original” digital piece was meaningless. With NFTs, for the first time we can have </a:t>
            </a:r>
            <a:r>
              <a:rPr lang="en-US" b="1" dirty="0"/>
              <a:t>provable digital scarcity</a:t>
            </a:r>
            <a:r>
              <a:rPr lang="en-US" dirty="0"/>
              <a:t>. Anyone can still copy the image (just like anyone can buy a poster of the Mona Lisa), but only one person can own the </a:t>
            </a:r>
            <a:r>
              <a:rPr lang="en-US" b="1" dirty="0"/>
              <a:t>NFT</a:t>
            </a:r>
            <a:r>
              <a:rPr lang="en-US" dirty="0"/>
              <a:t> that represents the </a:t>
            </a:r>
            <a:r>
              <a:rPr lang="en-US" i="1" dirty="0"/>
              <a:t>original</a:t>
            </a:r>
            <a:r>
              <a:rPr lang="en-US" dirty="0"/>
              <a:t> or officially owned item. The blockchain verifies that ownership history.</a:t>
            </a:r>
          </a:p>
          <a:p>
            <a:r>
              <a:rPr lang="en-US" dirty="0"/>
              <a:t>In essence, an NFT is a </a:t>
            </a:r>
            <a:r>
              <a:rPr lang="en-US" b="1" dirty="0"/>
              <a:t>token that is one-of-a-kind</a:t>
            </a:r>
            <a:r>
              <a:rPr lang="en-US" dirty="0"/>
              <a:t>. It might point to a piece of digital art, a music album, a video clip, or even something like a deed to a house. The token proves “I own this unique thing” and you can transfer that token to sell the item to someone else. It opened up a whole new world of digital collecting and provenance in the digital realm.</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9695630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65</a:t>
            </a:fld>
            <a:endParaRPr lang="en-US"/>
          </a:p>
        </p:txBody>
      </p:sp>
    </p:spTree>
    <p:extLst>
      <p:ext uri="{BB962C8B-B14F-4D97-AF65-F5344CB8AC3E}">
        <p14:creationId xmlns:p14="http://schemas.microsoft.com/office/powerpoint/2010/main" val="25659251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Now to one of the most ambitious crypto frontiers: </a:t>
            </a:r>
            <a:r>
              <a:rPr lang="en-US" b="1" dirty="0"/>
              <a:t>Decentralized Finance, or DeFi</a:t>
            </a:r>
            <a:r>
              <a:rPr lang="en-US" dirty="0"/>
              <a:t>. DeFi essentially aims to </a:t>
            </a:r>
            <a:r>
              <a:rPr lang="en-US" b="1" dirty="0"/>
              <a:t>rebuild the financial system from the ground up</a:t>
            </a:r>
            <a:r>
              <a:rPr lang="en-US" dirty="0"/>
              <a:t>, using smart contracts instead of banks, brokers, or insurance companies. It’s about doing all the things we do in finance – lending, borrowing, trading, investing – but </a:t>
            </a:r>
            <a:r>
              <a:rPr lang="en-US" b="1" dirty="0"/>
              <a:t>peer-to-peer on blockchain networks</a:t>
            </a:r>
            <a:r>
              <a:rPr lang="en-US" dirty="0"/>
              <a:t>, without relying on traditional institutions.</a:t>
            </a:r>
          </a:p>
          <a:p>
            <a:r>
              <a:rPr lang="en-US" dirty="0"/>
              <a:t>Here are some examples to make it concrete:</a:t>
            </a:r>
          </a:p>
          <a:p>
            <a:r>
              <a:rPr lang="en-US" b="1" dirty="0"/>
              <a:t>Lending/Borrowing:</a:t>
            </a:r>
            <a:r>
              <a:rPr lang="en-US" dirty="0"/>
              <a:t> Instead of putting money in a bank to earn interest (and the bank lends it out), you can </a:t>
            </a:r>
            <a:r>
              <a:rPr lang="en-US" i="1" dirty="0"/>
              <a:t>lend out your crypto directly</a:t>
            </a:r>
            <a:r>
              <a:rPr lang="en-US" dirty="0"/>
              <a:t> to others using a DeFi protocol (like Compound or </a:t>
            </a:r>
            <a:r>
              <a:rPr lang="en-US" dirty="0" err="1"/>
              <a:t>Aave</a:t>
            </a:r>
            <a:r>
              <a:rPr lang="en-US" dirty="0"/>
              <a:t>) and earn interest that way. Smart contracts pool lenders’ funds and automatically handle interest rates and collateral for borrowers. If you have crypto and want to earn, you deposit into the lending contract; if you need a loan, you put up collateral crypto and borrow from the pool, paying interest to the lenders. No bank needed – the code sets the rules (interest rates, collateral ratios) and enforces them.</a:t>
            </a:r>
          </a:p>
          <a:p>
            <a:r>
              <a:rPr lang="en-US" b="1" dirty="0"/>
              <a:t>Trading:</a:t>
            </a:r>
            <a:r>
              <a:rPr lang="en-US" dirty="0"/>
              <a:t> You can trade assets on a </a:t>
            </a:r>
            <a:r>
              <a:rPr lang="en-US" b="1" dirty="0"/>
              <a:t>decentralized exchange (DEX)</a:t>
            </a:r>
            <a:r>
              <a:rPr lang="en-US" dirty="0"/>
              <a:t> like Uniswap. There’s no company matching buyers and sellers; instead, smart contracts create liquidity pools and use algorithms (like automated market maker formulas) to let you swap, say, Ethereum for a stablecoin or any token for another, directly from your wallet, 24/7. No account signup, no broker – just you and a contract.</a:t>
            </a:r>
          </a:p>
          <a:p>
            <a:r>
              <a:rPr lang="en-US" b="1" dirty="0"/>
              <a:t>Earning Yield:</a:t>
            </a:r>
            <a:r>
              <a:rPr lang="en-US" dirty="0"/>
              <a:t> DeFi also offers new kinds of “yield farming” or liquidity providing, where users earn fees or tokens for providing liquidity to these protocols. It’s a bit complex, but it’s essentially a new form of investing.</a:t>
            </a:r>
          </a:p>
          <a:p>
            <a:r>
              <a:rPr lang="en-US" b="1" dirty="0"/>
              <a:t>Insurance/Derivatives:</a:t>
            </a:r>
            <a:r>
              <a:rPr lang="en-US" dirty="0"/>
              <a:t> There are even decentralized insurance platforms (covering risks in DeFi itself) and derivatives markets – all run by code.</a:t>
            </a:r>
          </a:p>
          <a:p>
            <a:r>
              <a:rPr lang="en-US" dirty="0"/>
              <a:t>The </a:t>
            </a:r>
            <a:r>
              <a:rPr lang="en-US" b="1" dirty="0"/>
              <a:t>important thing</a:t>
            </a:r>
            <a:r>
              <a:rPr lang="en-US" dirty="0"/>
              <a:t> is that DeFi is permissionless – anyone in the world can access these services with a wallet and internet, no credit checks or bank accounts needed. It’s transparent – the contract code is usually open for anyone to audit, and you can see all transactions on the blockchain. And it’s composable – meaning you can combine these services like Lego blocks (for example, use a DEX to swap one token, then put it into a lending protocol, etc., all seamlessly).</a:t>
            </a:r>
          </a:p>
          <a:p>
            <a:r>
              <a:rPr lang="en-US" dirty="0"/>
              <a:t>However, DeFi is also </a:t>
            </a:r>
            <a:r>
              <a:rPr lang="en-US" i="1" dirty="0"/>
              <a:t>cutting-edge and risky</a:t>
            </a:r>
            <a:r>
              <a:rPr lang="en-US" dirty="0"/>
              <a:t>. Smart contract bugs or hacks can happen, and without intermediaries, if something goes wrong there’s no FDIC insurance or banks to absorb losses. So, while it’s a fast-growing area enabling a wave of innovation and higher yields, users must approach carefully. But it demonstrates the power of crypto: we can reimagine financial services in a way that’s open and accessible to anyone.</a:t>
            </a:r>
          </a:p>
          <a:p>
            <a:r>
              <a:rPr lang="en-US" i="1" dirty="0"/>
              <a:t>(We’ve now explored the major expansions of the crypto ecosystem: platforms like Ethereum and smart contracts enabling stablecoins, NFTs, DeFi, etc. Next, let’s consider how governments and traditional finance are reacting to this rapidly growing space.)</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30870183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We’ve just glimpsed the vast and innovative universe being built on blockchain technology – from stablecoins and NFTs to DeFi and even intersections with AI and beyond. As this ecosystem exploded from a niche hobby into a global, multi-trillion-dollar industry, it unsurprisingly captured the full attention of governments and financial regulators worldwide. The “wild west” days of operating in a regulatory gray area are ending.</a:t>
            </a:r>
          </a:p>
          <a:p>
            <a:r>
              <a:rPr lang="en-US" dirty="0"/>
              <a:t>Let’s now turn to how the official sector is responding, and what this emerging regulatory landscape means for users and investors. In other words, how is crypto moving from its freewheeling early years toward a more regulated, mainstream footing?</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67</a:t>
            </a:fld>
            <a:endParaRPr lang="en-US"/>
          </a:p>
        </p:txBody>
      </p:sp>
    </p:spTree>
    <p:extLst>
      <p:ext uri="{BB962C8B-B14F-4D97-AF65-F5344CB8AC3E}">
        <p14:creationId xmlns:p14="http://schemas.microsoft.com/office/powerpoint/2010/main" val="19645263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42074222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24399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problem many people face: </a:t>
            </a:r>
            <a:r>
              <a:rPr lang="en-US" b="1" dirty="0"/>
              <a:t>sending money to loved ones across borders</a:t>
            </a:r>
            <a:r>
              <a:rPr lang="en-US" dirty="0"/>
              <a:t> (remittances). It’s a lifeline for millions of families, yet the current system is often slow, inefficient, and costly. According to the World Bank, the </a:t>
            </a:r>
            <a:r>
              <a:rPr lang="en-US" b="1" dirty="0"/>
              <a:t>global average cost to send $200 was 6.62%</a:t>
            </a:r>
            <a:r>
              <a:rPr lang="en-US" dirty="0"/>
              <a:t> in Q3 2024. That means over $13 of that $200 never reaches the family it’s intended for – more than double the G20’s target of 3%. In fact, sending through a traditional bank is worst of all, with average fees around </a:t>
            </a:r>
            <a:r>
              <a:rPr lang="en-US" b="1" dirty="0"/>
              <a:t>13.64%</a:t>
            </a:r>
            <a:r>
              <a:rPr lang="en-US" dirty="0"/>
              <a:t>. Imagine losing over $27 just for sending your own money! Even modern digital services, while better, still take about 5%. These fees are essentially a </a:t>
            </a:r>
            <a:r>
              <a:rPr lang="en-US" b="1" dirty="0"/>
              <a:t>tax on the world’s workers</a:t>
            </a:r>
            <a:r>
              <a:rPr lang="en-US" dirty="0"/>
              <a:t>, chipping away at funds meant for essentials like food, education, and healthcare. This painful friction in our global financial system is one of the first problems cryptocurrency advocates set out to solve.</a:t>
            </a:r>
          </a:p>
        </p:txBody>
      </p:sp>
      <p:sp>
        <p:nvSpPr>
          <p:cNvPr id="4" name="Slide Number Placeholder 3"/>
          <p:cNvSpPr>
            <a:spLocks noGrp="1"/>
          </p:cNvSpPr>
          <p:nvPr>
            <p:ph type="sldNum" sz="quarter" idx="5"/>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16013120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For much of its early history, the crypto space was likened to the “</a:t>
            </a:r>
            <a:r>
              <a:rPr lang="en-US" b="1" dirty="0"/>
              <a:t>Wild West</a:t>
            </a:r>
            <a:r>
              <a:rPr lang="en-US" dirty="0"/>
              <a:t>” – an exciting but lawless frontier with few rules and almost no sheriffs. This lack of regulation did allow for incredibly rapid, permissionless innovation – anyone could launch a new project or token – but it also created a ripe environment for scams, fraud, and spectacular failures (we saw some of those in 2014–2017 with Mt. Gox, ICO scams, etc., and again in 2022 with things like FTX).</a:t>
            </a:r>
          </a:p>
          <a:p>
            <a:r>
              <a:rPr lang="en-US" dirty="0"/>
              <a:t>Today, we’re in the midst of a fundamental shift. Governments and regulatory bodies around the globe are no longer ignoring crypto; they’re actively working to lay down </a:t>
            </a:r>
            <a:r>
              <a:rPr lang="en-US" b="1" dirty="0"/>
              <a:t>clear “rules of the road.”</a:t>
            </a:r>
            <a:r>
              <a:rPr lang="en-US" dirty="0"/>
              <a:t> This process is sometimes viewed with apprehension by early crypto adopters who preferred the totally unregulated approach. But it’s a natural sign of the industry maturing. Frankly, clear regulations can be very positive: they </a:t>
            </a:r>
            <a:r>
              <a:rPr lang="en-US" b="1" dirty="0"/>
              <a:t>provide consumer protection</a:t>
            </a:r>
            <a:r>
              <a:rPr lang="en-US" dirty="0"/>
              <a:t>, reduce the risk for larger players (like banks or pension funds) to get involved, and generally create stability and trust that can pave the way for mainstream adoption.</a:t>
            </a:r>
          </a:p>
          <a:p>
            <a:r>
              <a:rPr lang="en-US" dirty="0"/>
              <a:t>We’re watching the industry transition from the fringe toward the financial mainstream – essentially from the Wild West to Wall Street. This doesn’t mean crypto loses its innovative spirit, but it does mean more oversight and structure.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15528405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Let’s get specific with the U.S., which is a major market: The central regulatory question here has been </a:t>
            </a:r>
            <a:r>
              <a:rPr lang="en-US" b="1" dirty="0"/>
              <a:t>“What is this stuff (crypto) and who regulates it?”</a:t>
            </a:r>
            <a:r>
              <a:rPr lang="en-US" dirty="0"/>
              <a:t> Crypto doesn’t fit neatly into the old laws. We have two major financial regulators: the </a:t>
            </a:r>
            <a:r>
              <a:rPr lang="en-US" b="1" dirty="0"/>
              <a:t>SEC</a:t>
            </a:r>
            <a:r>
              <a:rPr lang="en-US" dirty="0"/>
              <a:t> and the </a:t>
            </a:r>
            <a:r>
              <a:rPr lang="en-US" b="1" dirty="0"/>
              <a:t>CFTC</a:t>
            </a:r>
            <a:r>
              <a:rPr lang="en-US" dirty="0"/>
              <a:t>, and they’ve had somewhat overlapping claims.</a:t>
            </a:r>
          </a:p>
          <a:p>
            <a:r>
              <a:rPr lang="en-US" dirty="0"/>
              <a:t>The </a:t>
            </a:r>
            <a:r>
              <a:rPr lang="en-US" b="1" dirty="0"/>
              <a:t>SEC</a:t>
            </a:r>
            <a:r>
              <a:rPr lang="en-US" dirty="0"/>
              <a:t> (Securities and Exchange Commission) is tasked with protecting investors in securities – things like stocks, bonds, etc. The SEC’s stance is that </a:t>
            </a:r>
            <a:r>
              <a:rPr lang="en-US" i="1" dirty="0"/>
              <a:t>many crypto tokens are actually securities</a:t>
            </a:r>
            <a:r>
              <a:rPr lang="en-US" dirty="0"/>
              <a:t> under the law. Why? Because they’re often sold to the public to raise money for a project or company, similar to a stock IPO (just without calling it stock). The SEC has been enforcing existing securities laws, essentially by suing or penalizing crypto projects and exchanges they believe violated those laws by, say, selling unregistered securities. From the SEC’s perspective, if it quacks like a duck (raises money from investors with an expectation of profit from someone else’s effort), it’s a duck (a security). So they’ve gone after numerous crypto companies in the last few years.</a:t>
            </a:r>
          </a:p>
          <a:p>
            <a:r>
              <a:rPr lang="en-US" dirty="0"/>
              <a:t>The </a:t>
            </a:r>
            <a:r>
              <a:rPr lang="en-US" b="1" dirty="0"/>
              <a:t>CFTC</a:t>
            </a:r>
            <a:r>
              <a:rPr lang="en-US" dirty="0"/>
              <a:t> (Commodity Futures Trading Commission) oversees commodities and derivatives. The CFTC’s view is that major cryptos (especially </a:t>
            </a:r>
            <a:r>
              <a:rPr lang="en-US" b="1" dirty="0"/>
              <a:t>Bitcoin</a:t>
            </a:r>
            <a:r>
              <a:rPr lang="en-US" dirty="0"/>
              <a:t>, and often </a:t>
            </a:r>
            <a:r>
              <a:rPr lang="en-US" b="1" dirty="0"/>
              <a:t>Ether</a:t>
            </a:r>
            <a:r>
              <a:rPr lang="en-US" dirty="0"/>
              <a:t>) look more like commodities – akin to digital gold or oil – rather than securities. They don’t represent ownership in a company; they’re more like assets people trade. The CFTC has even allowed Bitcoin and Ether futures trading on regulated exchanges. So CFTC says, hey, we should regulate crypto trading, at least for those considered commodities.</a:t>
            </a:r>
          </a:p>
          <a:p>
            <a:r>
              <a:rPr lang="en-US" dirty="0"/>
              <a:t>This overlapping jurisdiction has created a </a:t>
            </a:r>
            <a:r>
              <a:rPr lang="en-US" b="1" dirty="0"/>
              <a:t>regulatory gray zone and uncertainty</a:t>
            </a:r>
            <a:r>
              <a:rPr lang="en-US" dirty="0"/>
              <a:t> in the U.S.. One agency might say a token is a security, the other might consider it a commodity. Companies are stuck guessing which rules to follow, and some have faced enforcement without having clear guidance first (that’s been controversial – “regulation by enforcement”). This uncertainty has arguably pushed some crypto businesses offshore or into caution.</a:t>
            </a:r>
          </a:p>
          <a:p>
            <a:r>
              <a:rPr lang="en-US" dirty="0"/>
              <a:t>The good news is that efforts are underway to clarify this, which brings us to the next point: potential new legislation that defines who regulates what.</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6050690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To address the regulatory confusion, U.S. lawmakers have been working on landmark bipartisan legislation – notably something called the </a:t>
            </a:r>
            <a:r>
              <a:rPr lang="en-US" b="1" dirty="0"/>
              <a:t>Financial Innovation and Technology for the 21st Century Act (we’ll call it FIT21)</a:t>
            </a:r>
            <a:r>
              <a:rPr lang="en-US" dirty="0"/>
              <a:t>, and a follow-up framework often referred to as the </a:t>
            </a:r>
            <a:r>
              <a:rPr lang="en-US" b="1" dirty="0"/>
              <a:t>CLARITY Act</a:t>
            </a:r>
            <a:r>
              <a:rPr lang="en-US" dirty="0"/>
              <a:t>. These bills are important because they don’t just try to cram crypto into old categories – they propose a </a:t>
            </a:r>
            <a:r>
              <a:rPr lang="en-US" b="1" dirty="0"/>
              <a:t>custom-fit regulatory framework</a:t>
            </a:r>
            <a:r>
              <a:rPr lang="en-US" dirty="0"/>
              <a:t> for digital assets.</a:t>
            </a:r>
          </a:p>
          <a:p>
            <a:r>
              <a:rPr lang="en-US" dirty="0"/>
              <a:t>The core idea introduced is to use </a:t>
            </a:r>
            <a:r>
              <a:rPr lang="en-US" b="1" dirty="0"/>
              <a:t>decentralization</a:t>
            </a:r>
            <a:r>
              <a:rPr lang="en-US" dirty="0"/>
              <a:t> as a guiding metric. In simple terms, the law would work like this:</a:t>
            </a:r>
          </a:p>
          <a:p>
            <a:r>
              <a:rPr lang="en-US" dirty="0"/>
              <a:t>If a crypto project is launched in a way that’s centrally controlled – say a company issues a token to raise money and is managing the network – then at that stage, it </a:t>
            </a:r>
            <a:r>
              <a:rPr lang="en-US" i="1" dirty="0"/>
              <a:t>behaves like a security</a:t>
            </a:r>
            <a:r>
              <a:rPr lang="en-US" dirty="0"/>
              <a:t>. It’s a lot like a startup selling shares, so the SEC would regulate it.</a:t>
            </a:r>
          </a:p>
          <a:p>
            <a:r>
              <a:rPr lang="en-US" dirty="0"/>
              <a:t>However, if over time that project’s network becomes </a:t>
            </a:r>
            <a:r>
              <a:rPr lang="en-US" b="1" dirty="0"/>
              <a:t>sufficiently decentralized</a:t>
            </a:r>
            <a:r>
              <a:rPr lang="en-US" dirty="0"/>
              <a:t> – meaning no single person or group controls it, it runs on a distributed community or network (think how Bitcoin or Ethereum have no central company in charge) – then the asset can be reclassified as a </a:t>
            </a:r>
            <a:r>
              <a:rPr lang="en-US" b="1" dirty="0"/>
              <a:t>digital commodity</a:t>
            </a:r>
            <a:r>
              <a:rPr lang="en-US" dirty="0"/>
              <a:t>, which the CFTC would regulate.</a:t>
            </a:r>
          </a:p>
          <a:p>
            <a:r>
              <a:rPr lang="en-US" dirty="0"/>
              <a:t>So projects could essentially “graduate” from SEC oversight to CFTC oversight as they decentralize. This makes intuitive sense: early on, investors need the protections of securities law (disclosures, anti-fraud, etc.), but once something is decentralized and functional, it’s more like a public good/commodity and can be treated with a lighter touch.</a:t>
            </a:r>
          </a:p>
          <a:p>
            <a:r>
              <a:rPr lang="en-US" dirty="0"/>
              <a:t>This approach would provide a </a:t>
            </a:r>
            <a:r>
              <a:rPr lang="en-US" b="1" dirty="0"/>
              <a:t>clear path</a:t>
            </a:r>
            <a:r>
              <a:rPr lang="en-US" dirty="0"/>
              <a:t> for crypto projects, which is currently missing. It’s a major step toward giving legal clarity – entrepreneurs would know what box they fall into and what they need to do to move to the other box. It’s still in proposal stages, but the fact it’s bipartisan means there’s real momentum. For the industry, this kind of clarity is huge: it reduces fear of arbitrary crackdowns and encourages innovation to stay onshore under clear rules.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18296581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13770451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19568273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42584738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76</a:t>
            </a:fld>
            <a:endParaRPr lang="en-US"/>
          </a:p>
        </p:txBody>
      </p:sp>
    </p:spTree>
    <p:extLst>
      <p:ext uri="{BB962C8B-B14F-4D97-AF65-F5344CB8AC3E}">
        <p14:creationId xmlns:p14="http://schemas.microsoft.com/office/powerpoint/2010/main" val="3146649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9662631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78</a:t>
            </a:fld>
            <a:endParaRPr lang="en-US"/>
          </a:p>
        </p:txBody>
      </p:sp>
    </p:spTree>
    <p:extLst>
      <p:ext uri="{BB962C8B-B14F-4D97-AF65-F5344CB8AC3E}">
        <p14:creationId xmlns:p14="http://schemas.microsoft.com/office/powerpoint/2010/main" val="21417852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3237863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www.brinknews.com</a:t>
            </a:r>
            <a:r>
              <a:rPr lang="en-US" dirty="0"/>
              <a:t>/bridging-the-digital-divide-to-widen-financial-services-in-central-asia/</a:t>
            </a:r>
          </a:p>
        </p:txBody>
      </p:sp>
      <p:sp>
        <p:nvSpPr>
          <p:cNvPr id="4" name="Slide Number Placeholder 3"/>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11058923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2016958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81</a:t>
            </a:fld>
            <a:endParaRPr lang="en-US"/>
          </a:p>
        </p:txBody>
      </p:sp>
    </p:spTree>
    <p:extLst>
      <p:ext uri="{BB962C8B-B14F-4D97-AF65-F5344CB8AC3E}">
        <p14:creationId xmlns:p14="http://schemas.microsoft.com/office/powerpoint/2010/main" val="41466019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82</a:t>
            </a:fld>
            <a:endParaRPr lang="en-US"/>
          </a:p>
        </p:txBody>
      </p:sp>
    </p:spTree>
    <p:extLst>
      <p:ext uri="{BB962C8B-B14F-4D97-AF65-F5344CB8AC3E}">
        <p14:creationId xmlns:p14="http://schemas.microsoft.com/office/powerpoint/2010/main" val="22314972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Perhaps the most powerful signal that crypto is entering the financial mainstream is the arrival of the world’s largest, most conservative institutions. For years, </a:t>
            </a:r>
            <a:r>
              <a:rPr lang="en-US" b="1" dirty="0"/>
              <a:t>Wall Street largely sat on the sidelines</a:t>
            </a:r>
            <a:r>
              <a:rPr lang="en-US" dirty="0"/>
              <a:t> of crypto, seeing it as too risky or too loosely regulated. But that has fundamentally changed in the last couple of years.</a:t>
            </a:r>
          </a:p>
          <a:p>
            <a:r>
              <a:rPr lang="en-US" dirty="0"/>
              <a:t>The landmark event was the U.S. approving the first </a:t>
            </a:r>
            <a:r>
              <a:rPr lang="en-US" b="1" dirty="0"/>
              <a:t>spot Bitcoin ETFs (Exchange-Traded Funds)</a:t>
            </a:r>
            <a:r>
              <a:rPr lang="en-US" dirty="0"/>
              <a:t> in January 2024. An ETF is a regulated investment vehicle that trades on stock exchanges (like the NYSE or NASDAQ) and usually tracks some asset or index. A </a:t>
            </a:r>
            <a:r>
              <a:rPr lang="en-US" i="1" dirty="0"/>
              <a:t>spot Bitcoin ETF</a:t>
            </a:r>
            <a:r>
              <a:rPr lang="en-US" dirty="0"/>
              <a:t> holds actual Bitcoin in custody, and it issues shares that investors can buy and sell just like any stock. This means that now an investor can effectively buy Bitcoin by purchasing shares of an ETF in their normal brokerage account – no need to figure out wallets or exchanges or worry about private keys. It’s Bitcoin exposure wrapped in a traditional, familiar package (with all the oversight that SEC-regulated funds require).</a:t>
            </a:r>
          </a:p>
          <a:p>
            <a:r>
              <a:rPr lang="en-US" dirty="0"/>
              <a:t>The fact that </a:t>
            </a:r>
            <a:r>
              <a:rPr lang="en-US" b="1" dirty="0"/>
              <a:t>BlackRock</a:t>
            </a:r>
            <a:r>
              <a:rPr lang="en-US" dirty="0"/>
              <a:t>, the world’s largest asset manager, and </a:t>
            </a:r>
            <a:r>
              <a:rPr lang="en-US" b="1" dirty="0"/>
              <a:t>Fidelity</a:t>
            </a:r>
            <a:r>
              <a:rPr lang="en-US" dirty="0"/>
              <a:t>, a huge financial firm, among others, have launched or filed for these Bitcoin ETFs is huge. These are institutions that manage trillions of dollars. Their entrance was a watershed moment. It signals that crypto is no longer a fringe toy – it’s being embraced as a legitimate asset class by the financial establishment.</a:t>
            </a:r>
          </a:p>
          <a:p>
            <a:r>
              <a:rPr lang="en-US" dirty="0"/>
              <a:t>For institutional capital – think pension funds, endowments, corporate treasuries – an ETF provides a compliant and easy way to invest in Bitcoin. And indeed since these ETFs were approved, we’ve seen a surge of interest and inflows.</a:t>
            </a:r>
          </a:p>
          <a:p>
            <a:r>
              <a:rPr lang="en-US" dirty="0"/>
              <a:t>This institutional adoption brings a </a:t>
            </a:r>
            <a:r>
              <a:rPr lang="en-US" i="1" dirty="0"/>
              <a:t>new layer of legitimacy</a:t>
            </a:r>
            <a:r>
              <a:rPr lang="en-US" dirty="0"/>
              <a:t>. It’s like a stamp of approval that crypto is here to stay. It also brings in more </a:t>
            </a:r>
            <a:r>
              <a:rPr lang="en-US" i="1" dirty="0"/>
              <a:t>liquidity and stability</a:t>
            </a:r>
            <a:r>
              <a:rPr lang="en-US" dirty="0"/>
              <a:t> (though also ties crypto more to broader market dynamics). It’s a key driver of the ongoing maturation of the industry.</a:t>
            </a:r>
          </a:p>
          <a:p>
            <a:r>
              <a:rPr lang="en-US" dirty="0"/>
              <a:t>Of course, some crypto purists might joke that “we made a peer-to-peer currency only for Wall Street to repackage it and trade paper claims to it” – but from an adoption standpoint, it’s significant because it allows far more people and big pools of money to participate in the market, which in turn generally advances development and acceptance.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83</a:t>
            </a:fld>
            <a:endParaRPr lang="en-US"/>
          </a:p>
        </p:txBody>
      </p:sp>
    </p:spTree>
    <p:extLst>
      <p:ext uri="{BB962C8B-B14F-4D97-AF65-F5344CB8AC3E}">
        <p14:creationId xmlns:p14="http://schemas.microsoft.com/office/powerpoint/2010/main" val="9551159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5315106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Amidst all the regulatory debates, one thing has been perfectly clear from the U.S. government: </a:t>
            </a:r>
            <a:r>
              <a:rPr lang="en-US" b="1" dirty="0"/>
              <a:t>taxes</a:t>
            </a:r>
            <a:r>
              <a:rPr lang="en-US" dirty="0"/>
              <a:t>. So the question everyone eventually asks: </a:t>
            </a:r>
            <a:r>
              <a:rPr lang="en-US" i="1" dirty="0"/>
              <a:t>“If I use or invest in crypto, do I have to pay taxes on it?”</a:t>
            </a:r>
            <a:r>
              <a:rPr lang="en-US" dirty="0"/>
              <a:t> The answer is an </a:t>
            </a:r>
            <a:r>
              <a:rPr lang="en-US" b="1" dirty="0"/>
              <a:t>unambiguous yes</a:t>
            </a:r>
            <a:r>
              <a:rPr lang="en-US" dirty="0"/>
              <a:t>.</a:t>
            </a:r>
          </a:p>
          <a:p>
            <a:r>
              <a:rPr lang="en-US" dirty="0"/>
              <a:t>The IRS (Internal Revenue Service) has stated since 2014 that it views cryptocurrency as </a:t>
            </a:r>
            <a:r>
              <a:rPr lang="en-US" b="1" dirty="0"/>
              <a:t>property</a:t>
            </a:r>
            <a:r>
              <a:rPr lang="en-US" dirty="0"/>
              <a:t> for tax purposes. It’s not treated like foreign currency (which has some different rules) – instead, it’s akin to owning stock, or real estate, or gold in the eyes of the IRS. That classification has important implications:</a:t>
            </a:r>
          </a:p>
          <a:p>
            <a:r>
              <a:rPr lang="en-US" dirty="0"/>
              <a:t>Every time you </a:t>
            </a:r>
            <a:r>
              <a:rPr lang="en-US" b="1" dirty="0"/>
              <a:t>sell</a:t>
            </a:r>
            <a:r>
              <a:rPr lang="en-US" dirty="0"/>
              <a:t> cryptocurrency for cash, or </a:t>
            </a:r>
            <a:r>
              <a:rPr lang="en-US" b="1" dirty="0"/>
              <a:t>trade</a:t>
            </a:r>
            <a:r>
              <a:rPr lang="en-US" dirty="0"/>
              <a:t> one crypto for another, or </a:t>
            </a:r>
            <a:r>
              <a:rPr lang="en-US" b="1" dirty="0"/>
              <a:t>use</a:t>
            </a:r>
            <a:r>
              <a:rPr lang="en-US" dirty="0"/>
              <a:t> crypto to buy something, you potentially have a taxable capital gain or loss. It’s as if you sold some property. You must calculate the difference between what it was worth when you acquired it and what it’s worth when you disposed of it, and report that.</a:t>
            </a:r>
          </a:p>
          <a:p>
            <a:r>
              <a:rPr lang="en-US" dirty="0"/>
              <a:t>If you </a:t>
            </a:r>
            <a:r>
              <a:rPr lang="en-US" b="1" dirty="0"/>
              <a:t>get paid in crypto</a:t>
            </a:r>
            <a:r>
              <a:rPr lang="en-US" dirty="0"/>
              <a:t> for work, or </a:t>
            </a:r>
            <a:r>
              <a:rPr lang="en-US" b="1" dirty="0"/>
              <a:t>earn new coins</a:t>
            </a:r>
            <a:r>
              <a:rPr lang="en-US" dirty="0"/>
              <a:t> via mining or staking, that’s treated as ordinary income – you owe income tax on the value of the crypto at the time you received it.</a:t>
            </a:r>
          </a:p>
          <a:p>
            <a:r>
              <a:rPr lang="en-US" dirty="0"/>
              <a:t>So yes, moving crypto around can trigger taxes. Simply buying and holding crypto isn’t taxable (just like buying stock and holding isn’t). But once you trade or sell, it is. If you move crypto between your own wallets, that’s not taxable – because you still own it, it’s like moving cash from your left pocket to right pocket.</a:t>
            </a:r>
          </a:p>
          <a:p>
            <a:r>
              <a:rPr lang="en-US" dirty="0"/>
              <a:t>The IRS is very serious about this. They have added a question about crypto on the front page of the 1040 tax form now, asking if you dealt with digital assets. They are also implementing new reporting requirements: exchanges will be issuing a 1099-DA form to users and to the IRS to report transactions, similar to how stock brokers report your trades. The IRS has been cracking down on non-compliance – they’ve sent letters to tens of thousands of crypto users reminding them to pay taxes, and they’ve launched enforcement cases. Not reporting crypto gains can lead to penalties or worse.</a:t>
            </a:r>
          </a:p>
          <a:p>
            <a:r>
              <a:rPr lang="en-US" dirty="0"/>
              <a:t>So, short answer: </a:t>
            </a:r>
            <a:r>
              <a:rPr lang="en-US" b="1" dirty="0"/>
              <a:t>yes, pay your crypto taxes</a:t>
            </a:r>
            <a:r>
              <a:rPr lang="en-US" dirty="0"/>
              <a:t>. Treat it like any other investment property for tax purposes. Keep records of your buys and sells (many apps help with this). And consult a tax professional if you’re not sure, because the rules (especially around things like airdrops or DeFi yield) can get nuanced. But ignorance isn’t bliss here – the IRS is watching.</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85</a:t>
            </a:fld>
            <a:endParaRPr lang="en-US"/>
          </a:p>
        </p:txBody>
      </p:sp>
    </p:spTree>
    <p:extLst>
      <p:ext uri="{BB962C8B-B14F-4D97-AF65-F5344CB8AC3E}">
        <p14:creationId xmlns:p14="http://schemas.microsoft.com/office/powerpoint/2010/main" val="201397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Let me break down </a:t>
            </a:r>
            <a:r>
              <a:rPr lang="en-US" b="1" dirty="0"/>
              <a:t>how crypto is taxed</a:t>
            </a:r>
            <a:r>
              <a:rPr lang="en-US" dirty="0"/>
              <a:t> in practical terms (in the U.S. context) – here’s a simplified guide:</a:t>
            </a:r>
          </a:p>
          <a:p>
            <a:r>
              <a:rPr lang="en-US" b="1" dirty="0"/>
              <a:t>Taxable Capital Gains Events:</a:t>
            </a:r>
            <a:br>
              <a:rPr lang="en-US" dirty="0"/>
            </a:br>
            <a:r>
              <a:rPr lang="en-US" dirty="0"/>
              <a:t>Think of these like selling stocks or property:</a:t>
            </a:r>
          </a:p>
          <a:p>
            <a:r>
              <a:rPr lang="en-US" b="1" dirty="0"/>
              <a:t>Selling for cash:</a:t>
            </a:r>
            <a:r>
              <a:rPr lang="en-US" dirty="0"/>
              <a:t> If you sell Bitcoin for USD, you have a gain or loss. For example, you bought 1 BTC at $10k and later sold at $20k, you have a $10k capital gain to report. If the reverse, you have a loss which might offset other gains.</a:t>
            </a:r>
          </a:p>
          <a:p>
            <a:r>
              <a:rPr lang="en-US" b="1" dirty="0"/>
              <a:t>Trading crypto-to-crypto:</a:t>
            </a:r>
            <a:r>
              <a:rPr lang="en-US" dirty="0"/>
              <a:t> If you trade 1 BTC for 10 ETH, the IRS says you “sold” the BTC (and possibly “bought” ETH). So if that BTC had appreciated since you got it, that’s a taxable event for the gain in USD terms. Yes, even if you didn’t convert to dollars – trading one coin for another triggers tax on the gain/loss of the coin you gave up.</a:t>
            </a:r>
          </a:p>
          <a:p>
            <a:r>
              <a:rPr lang="en-US" b="1" dirty="0"/>
              <a:t>Spending crypto on goods/services:</a:t>
            </a:r>
            <a:r>
              <a:rPr lang="en-US" dirty="0"/>
              <a:t> If you buy a cup of coffee with crypto, technically you sold some crypto. If that crypto went up in value since you got it, you owe tax on that gain (even if it’s just a few cents). It sounds crazy for a cup of coffee, but that’s how the law is currently written.</a:t>
            </a:r>
          </a:p>
          <a:p>
            <a:r>
              <a:rPr lang="en-US" dirty="0"/>
              <a:t>For capital gains, if you held the crypto for more than a year, it’s a long-term gain and usually taxed at a lower rate (0%, 15%, or 20% depending on income). If you held for a year or less, it’s short-term and taxed like ordinary income (your normal tax rate).</a:t>
            </a:r>
          </a:p>
          <a:p>
            <a:r>
              <a:rPr lang="en-US" b="1" dirty="0"/>
              <a:t>Taxable Income Events:</a:t>
            </a:r>
            <a:endParaRPr lang="en-US" dirty="0"/>
          </a:p>
          <a:p>
            <a:r>
              <a:rPr lang="en-US" b="1" dirty="0"/>
              <a:t>Getting paid in crypto:</a:t>
            </a:r>
            <a:r>
              <a:rPr lang="en-US" dirty="0"/>
              <a:t> If your employer or a client pays you in Bitcoin, that is just like they paid you in dollars from a tax perspective. If on the day you received it, 0.1 BTC was worth $2,000, you have $2,000 of wage income (subject to income tax, and if you’re an employee, it should be on your W-2).</a:t>
            </a:r>
          </a:p>
          <a:p>
            <a:r>
              <a:rPr lang="en-US" b="1" dirty="0"/>
              <a:t>Mining or staking rewards:</a:t>
            </a:r>
            <a:r>
              <a:rPr lang="en-US" dirty="0"/>
              <a:t> The moment you successfully mine a block or receive staking interest, the fair market value of those new coins is taxable income to you. So if you mined 0.05 BTC and at that time it was worth $1,000, you have $1,000 of income. If you stake and get paid 5 ETH over the year at various times, you’d sum up the USD value at each time received and that’s income.</a:t>
            </a:r>
          </a:p>
          <a:p>
            <a:r>
              <a:rPr lang="en-US" dirty="0"/>
              <a:t>For these, that establishes your cost basis going forward too. E.g. if you mined a coin at $100 (taxed as income then), and later sell it for $300, you’d pay capital gains on the $200 difference.</a:t>
            </a:r>
          </a:p>
          <a:p>
            <a:r>
              <a:rPr lang="en-US" b="1" dirty="0"/>
              <a:t>Non-Taxable Events:</a:t>
            </a:r>
            <a:endParaRPr lang="en-US" dirty="0"/>
          </a:p>
          <a:p>
            <a:r>
              <a:rPr lang="en-US" b="1" dirty="0"/>
              <a:t>Buying crypto with cash:</a:t>
            </a:r>
            <a:r>
              <a:rPr lang="en-US" dirty="0"/>
              <a:t> Simply purchasing crypto with USD is not a taxable event. You might have to report that you have it (for record-keeping if later sold), but there’s no gain yet.</a:t>
            </a:r>
          </a:p>
          <a:p>
            <a:r>
              <a:rPr lang="en-US" b="1" dirty="0"/>
              <a:t>Moving crypto between your own wallets or accounts:</a:t>
            </a:r>
            <a:r>
              <a:rPr lang="en-US" dirty="0"/>
              <a:t> If I transfer Bitcoin from Coinbase to my personal Ledger wallet, that’s not taxable – it’s still my Bitcoin. (Important: make sure you track that transfer so later you can link the cost basis; many exchanges issue tax forms that could make it look like a withdrawal, so keep records that it wasn’t a sale).</a:t>
            </a:r>
          </a:p>
          <a:p>
            <a:r>
              <a:rPr lang="en-US" b="1" dirty="0"/>
              <a:t>Holding crypto:</a:t>
            </a:r>
            <a:r>
              <a:rPr lang="en-US" dirty="0"/>
              <a:t> If the value goes up while you’re holding, that’s an </a:t>
            </a:r>
            <a:r>
              <a:rPr lang="en-US" i="1" dirty="0"/>
              <a:t>unrealized</a:t>
            </a:r>
            <a:r>
              <a:rPr lang="en-US" dirty="0"/>
              <a:t> gain. In the U.S., we don’t tax unrealized gains (yet), only when you sell or dispose.</a:t>
            </a:r>
          </a:p>
          <a:p>
            <a:r>
              <a:rPr lang="en-US" dirty="0"/>
              <a:t>Other notes (just for awareness, not on the slide):</a:t>
            </a:r>
            <a:br>
              <a:rPr lang="en-US" dirty="0"/>
            </a:br>
            <a:r>
              <a:rPr lang="en-US" dirty="0"/>
              <a:t>Gifts: If you gift crypto to someone, small gifts (under ~$16k per year) usually have no tax for either party (beyond that, gift tax rules for the giver). If you donate crypto to a registered charity, you might not pay gains and could get a deduction if done right (like donating appreciated stock). But those are specifics beyond our main scope.</a:t>
            </a:r>
          </a:p>
          <a:p>
            <a:r>
              <a:rPr lang="en-US" dirty="0"/>
              <a:t>Also, starting in 2024, U.S. exchanges will be required to send the IRS and you a new form (likely 1099-DA) summarizing your gains, which will make compliance easier and more enforced.</a:t>
            </a:r>
          </a:p>
          <a:p>
            <a:r>
              <a:rPr lang="en-US" dirty="0"/>
              <a:t>So in summary: for taxes, keep good records of all your buys (date and price) and sells. Many people use crypto tax software that hooks into exchanges to calculate everything. It’s wise to do so, because as this space matures, tax authorities are getting more and more data on transactions.</a:t>
            </a:r>
          </a:p>
          <a:p>
            <a:r>
              <a:rPr lang="en-US" dirty="0"/>
              <a:t>Alright, enough about taxes – the takeaway is: treat crypto income and trades with the same seriousness as stocks or other assets when it comes to taxes.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214374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We’ve covered a tremendous amount of ground today. We started with the real-world </a:t>
            </a:r>
            <a:r>
              <a:rPr lang="en-US" b="1" dirty="0"/>
              <a:t>problems</a:t>
            </a:r>
            <a:r>
              <a:rPr lang="en-US" dirty="0"/>
              <a:t> that give cryptocurrency its purpose. We then </a:t>
            </a:r>
            <a:r>
              <a:rPr lang="en-US" b="1" dirty="0"/>
              <a:t>demystified how it works</a:t>
            </a:r>
            <a:r>
              <a:rPr lang="en-US" dirty="0"/>
              <a:t>, with hands-on examples of wallets and transactions. We </a:t>
            </a:r>
            <a:r>
              <a:rPr lang="en-US" b="1" dirty="0"/>
              <a:t>weighed the opportunities against the risks</a:t>
            </a:r>
            <a:r>
              <a:rPr lang="en-US" dirty="0"/>
              <a:t> – the good and the bad. And we explored the </a:t>
            </a:r>
            <a:r>
              <a:rPr lang="en-US" b="1" dirty="0"/>
              <a:t>bigger picture</a:t>
            </a:r>
            <a:r>
              <a:rPr lang="en-US" dirty="0"/>
              <a:t> of the crypto ecosystem and how the world is adapting to it.</a:t>
            </a:r>
          </a:p>
          <a:p>
            <a:r>
              <a:rPr lang="en-US" dirty="0"/>
              <a:t>At this point you might be asking, “What should I do next?” or “How do I safely engage with all this information?” The goal of this session wasn’t to turn you into an immediate crypto trader or to give financial advice; it was to provide knowledge and a framework so you can make your own informed decisions going forward. In closing, I’ll leave you with a few guiding principles and key takeaways as your next steps.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87</a:t>
            </a:fld>
            <a:endParaRPr lang="en-US"/>
          </a:p>
        </p:txBody>
      </p:sp>
    </p:spTree>
    <p:extLst>
      <p:ext uri="{BB962C8B-B14F-4D97-AF65-F5344CB8AC3E}">
        <p14:creationId xmlns:p14="http://schemas.microsoft.com/office/powerpoint/2010/main" val="15458190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We’ve covered a lot today – from the practical mechanics to the broader philosophy. We’ve seen how this technology can </a:t>
            </a:r>
            <a:r>
              <a:rPr lang="en-US" b="1" dirty="0"/>
              <a:t>empower individuals</a:t>
            </a:r>
            <a:r>
              <a:rPr lang="en-US" dirty="0"/>
              <a:t>: from a migrant worker in the Philippines sending money home with lower fees, to a saver in Argentina protecting their wealth from inflation. We’ve also confronted the </a:t>
            </a:r>
            <a:r>
              <a:rPr lang="en-US" b="1" dirty="0"/>
              <a:t>risks</a:t>
            </a:r>
            <a:r>
              <a:rPr lang="en-US" dirty="0"/>
              <a:t>: from wild market volatility to outright fraud and scams.</a:t>
            </a:r>
          </a:p>
          <a:p>
            <a:r>
              <a:rPr lang="en-US" dirty="0"/>
              <a:t>The key is to view cryptocurrency not as a get-rich-quick scheme or a magical solution to all problems, but as a </a:t>
            </a:r>
            <a:r>
              <a:rPr lang="en-US" b="1" dirty="0"/>
              <a:t>foundational new technology</a:t>
            </a:r>
            <a:r>
              <a:rPr lang="en-US" dirty="0"/>
              <a:t> – much like the internet was in its early days. As the quote from Marc Kenigsberg reminds us, </a:t>
            </a:r>
            <a:r>
              <a:rPr lang="en-US" i="1" dirty="0"/>
              <a:t>Bitcoin was just the first application</a:t>
            </a:r>
            <a:r>
              <a:rPr lang="en-US" dirty="0"/>
              <a:t>. The </a:t>
            </a:r>
            <a:r>
              <a:rPr lang="en-US" b="1" dirty="0"/>
              <a:t>underlying blockchain technology</a:t>
            </a:r>
            <a:r>
              <a:rPr lang="en-US" dirty="0"/>
              <a:t> is a platform for innovation that’s still in its infancy. We’re at the beginning of a long journey of development, much like the internet of the early 90s where email was the first mainstream app, and we couldn’t yet imagine YouTube, Uber, or Facebook.</a:t>
            </a:r>
          </a:p>
          <a:p>
            <a:r>
              <a:rPr lang="en-US" dirty="0"/>
              <a:t>Our goal today wasn’t to make you crypto experts overnight or to give you investment advice. It was to give you the knowledge and perspective to navigate this space safely and confidently. As you continue your own exploration, remember a few core principles: </a:t>
            </a:r>
            <a:r>
              <a:rPr lang="en-US" b="1" dirty="0"/>
              <a:t>start small</a:t>
            </a:r>
            <a:r>
              <a:rPr lang="en-US" dirty="0"/>
              <a:t>, </a:t>
            </a:r>
            <a:r>
              <a:rPr lang="en-US" b="1" dirty="0"/>
              <a:t>stay skeptical</a:t>
            </a:r>
            <a:r>
              <a:rPr lang="en-US" dirty="0"/>
              <a:t>, and </a:t>
            </a:r>
            <a:r>
              <a:rPr lang="en-US" b="1" dirty="0"/>
              <a:t>never stop learning</a:t>
            </a:r>
            <a:r>
              <a:rPr lang="en-US" dirty="0"/>
              <a:t>. Start with small amounts if you decide to dip your toes – amounts you can afford to lose – and learn by doing. Stay skeptical – question bold claims, do your own research, and trust data over hype. And keep educating yourself – this field evolves quickly, and knowledge is truly your best asset and defense here.</a:t>
            </a:r>
          </a:p>
          <a:p>
            <a:r>
              <a:rPr lang="en-US" dirty="0"/>
              <a:t>Blockchain technology has immense potential, but it’s up to each of us to approach it wisely and make the most of it.</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88</a:t>
            </a:fld>
            <a:endParaRPr lang="en-US"/>
          </a:p>
        </p:txBody>
      </p:sp>
    </p:spTree>
    <p:extLst>
      <p:ext uri="{BB962C8B-B14F-4D97-AF65-F5344CB8AC3E}">
        <p14:creationId xmlns:p14="http://schemas.microsoft.com/office/powerpoint/2010/main" val="29578036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To wrap up our session, let’s summarize the four most important takeaways:</a:t>
            </a:r>
          </a:p>
          <a:p>
            <a:r>
              <a:rPr lang="en-US" b="1" dirty="0"/>
              <a:t>First:</a:t>
            </a:r>
            <a:r>
              <a:rPr lang="en-US" dirty="0"/>
              <a:t> Cryptocurrency is </a:t>
            </a:r>
            <a:r>
              <a:rPr lang="en-US" i="1" dirty="0"/>
              <a:t>not</a:t>
            </a:r>
            <a:r>
              <a:rPr lang="en-US" dirty="0"/>
              <a:t> a solution in search of a problem. It’s addressing long-standing, real-world challenges. Think of those stories we discussed: exorbitant remittance fees that hurt families, billions of people who can’t access banking, and savers watching their money evaporate in hyperinflation. Crypto offers </a:t>
            </a:r>
            <a:r>
              <a:rPr lang="en-US" i="1" dirty="0"/>
              <a:t>potential</a:t>
            </a:r>
            <a:r>
              <a:rPr lang="en-US" dirty="0"/>
              <a:t> answers to these issues by enabling cheaper transfers, more inclusive access, and alternatives to unstable currencies. It’s not perfect or fully realized, but it’s grounded in solving real problems, not just tech for tech’s sake.</a:t>
            </a:r>
          </a:p>
          <a:p>
            <a:r>
              <a:rPr lang="en-US" b="1" dirty="0"/>
              <a:t>Second:</a:t>
            </a:r>
            <a:r>
              <a:rPr lang="en-US" dirty="0"/>
              <a:t> The core principle of crypto is </a:t>
            </a:r>
            <a:r>
              <a:rPr lang="en-US" i="1" dirty="0"/>
              <a:t>self-custody</a:t>
            </a:r>
            <a:r>
              <a:rPr lang="en-US" dirty="0"/>
              <a:t> – you get to be your own bank. This is powerful: you have full control over your money without needing permission from intermediaries. But with that freedom comes absolute responsibility. There’s no bank fraud department to call if you slip up. The phrase </a:t>
            </a:r>
            <a:r>
              <a:rPr lang="en-US" i="1" dirty="0"/>
              <a:t>“Not your keys, not your coins”</a:t>
            </a:r>
            <a:r>
              <a:rPr lang="en-US" dirty="0"/>
              <a:t> is paramount – it reminds us that if you don’t hold your private keys (if you leave coins on an exchange or with a third party), you don’t truly control them. So if you do take custody of assets, you must practice good security (hardware wallets, backups, etc.). </a:t>
            </a:r>
            <a:r>
              <a:rPr lang="en-US" i="1" dirty="0"/>
              <a:t>You</a:t>
            </a:r>
            <a:r>
              <a:rPr lang="en-US" dirty="0"/>
              <a:t> are in charge of safeguarding your wealth.</a:t>
            </a:r>
          </a:p>
          <a:p>
            <a:r>
              <a:rPr lang="en-US" b="1" dirty="0"/>
              <a:t>Third:</a:t>
            </a:r>
            <a:r>
              <a:rPr lang="en-US" dirty="0"/>
              <a:t> This domain is one of both </a:t>
            </a:r>
            <a:r>
              <a:rPr lang="en-US" b="1" dirty="0"/>
              <a:t>high potential and high risk</a:t>
            </a:r>
            <a:r>
              <a:rPr lang="en-US" dirty="0"/>
              <a:t>. The opportunity for innovation, new business models, financial inclusion – all of that is immense. We might see blockchain tech underpin a new wave of the internet, new economic systems, who knows. But on the flip side, we’ve seen how volatile and dangerous it can be: prices can crash dramatically, and scammers or hackers can cause major losses. It’s crucial to maintain a balanced perspective. Don’t get swept up in euphoria without minding the risks, and likewise, don’t be so scared of the risks that you dismiss the entire innovation outright. </a:t>
            </a:r>
            <a:r>
              <a:rPr lang="en-US" b="1" dirty="0"/>
              <a:t>Balance and caution</a:t>
            </a:r>
            <a:r>
              <a:rPr lang="en-US" dirty="0"/>
              <a:t> are key.</a:t>
            </a:r>
          </a:p>
          <a:p>
            <a:r>
              <a:rPr lang="en-US" b="1" dirty="0"/>
              <a:t>Finally:</a:t>
            </a:r>
            <a:r>
              <a:rPr lang="en-US" dirty="0"/>
              <a:t> </a:t>
            </a:r>
            <a:r>
              <a:rPr lang="en-US" b="1" dirty="0"/>
              <a:t>Education is key</a:t>
            </a:r>
            <a:r>
              <a:rPr lang="en-US" dirty="0"/>
              <a:t> above all. The best investment you can make in this space is an investment in learning. Start with knowledge </a:t>
            </a:r>
            <a:r>
              <a:rPr lang="en-US" i="1" dirty="0"/>
              <a:t>before</a:t>
            </a:r>
            <a:r>
              <a:rPr lang="en-US" dirty="0"/>
              <a:t> you commit significant money. I always say: learn first, </a:t>
            </a:r>
            <a:r>
              <a:rPr lang="en-US" i="1" dirty="0"/>
              <a:t>then</a:t>
            </a:r>
            <a:r>
              <a:rPr lang="en-US" dirty="0"/>
              <a:t> consider engaging with small, manageable amounts to get practical experience. The people who do best in crypto are often those who take the time to understand what they’re doing, rather than chasing quick wins. And given how fast this field changes, never stop learning – stay updated, follow reputable sources, maybe even try out things on test networks or with tiny amounts just to understand how they work. Your knowledge and due diligence are your strongest defense against the risks here.</a:t>
            </a:r>
          </a:p>
          <a:p>
            <a:r>
              <a:rPr lang="en-US" dirty="0"/>
              <a:t>If you follow these principles – real-use focus, self-custody care, balanced risk awareness, and continuous education – you’ll be well-positioned to navigate the crypto world wisely.</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89</a:t>
            </a:fld>
            <a:endParaRPr lang="en-US"/>
          </a:p>
        </p:txBody>
      </p:sp>
    </p:spTree>
    <p:extLst>
      <p:ext uri="{BB962C8B-B14F-4D97-AF65-F5344CB8AC3E}">
        <p14:creationId xmlns:p14="http://schemas.microsoft.com/office/powerpoint/2010/main" val="250814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major problem is </a:t>
            </a:r>
            <a:r>
              <a:rPr lang="en-US" b="1" dirty="0"/>
              <a:t>financial exclusion</a:t>
            </a:r>
            <a:r>
              <a:rPr lang="en-US" dirty="0"/>
              <a:t>. While many of us take banking for granted, an estimated </a:t>
            </a:r>
            <a:r>
              <a:rPr lang="en-US" b="1" dirty="0"/>
              <a:t>1.4 billion adults worldwide are “unbanked”</a:t>
            </a:r>
            <a:r>
              <a:rPr lang="en-US" dirty="0"/>
              <a:t> – meaning they have no account at a bank or mobile money provider. This is a huge barrier to economic growth. If you don’t have a bank account, you can’t easily </a:t>
            </a:r>
            <a:r>
              <a:rPr lang="en-US" b="1" dirty="0"/>
              <a:t>save money securely</a:t>
            </a:r>
            <a:r>
              <a:rPr lang="en-US" dirty="0"/>
              <a:t>, </a:t>
            </a:r>
            <a:r>
              <a:rPr lang="en-US" b="1" dirty="0"/>
              <a:t>get a loan to start a business</a:t>
            </a:r>
            <a:r>
              <a:rPr lang="en-US" dirty="0"/>
              <a:t>, </a:t>
            </a:r>
            <a:r>
              <a:rPr lang="en-US" b="1" dirty="0"/>
              <a:t>buy insurance to protect against emergencies</a:t>
            </a:r>
            <a:r>
              <a:rPr lang="en-US" dirty="0"/>
              <a:t>, or even </a:t>
            </a:r>
            <a:r>
              <a:rPr lang="en-US" b="1" dirty="0"/>
              <a:t>receive wages or remittances efficiently</a:t>
            </a:r>
            <a:r>
              <a:rPr lang="en-US" dirty="0"/>
              <a:t>. In short, being unbanked makes it incredibly hard to escape poverty. One big reason so many are unbanked is the lack of formal IDs – millions of people can’t open an account because they don’t have government-issued identification, a problem especially acute in parts of Sub-Saharan Africa. </a:t>
            </a:r>
            <a:r>
              <a:rPr lang="en-US" b="1" dirty="0"/>
              <a:t>This is where cryptocurrency offers a paradigm shift.</a:t>
            </a:r>
            <a:r>
              <a:rPr lang="en-US" dirty="0"/>
              <a:t> Anyone with internet access and a basic smartphone can install a digital wallet, and in minutes have the ability to </a:t>
            </a:r>
            <a:r>
              <a:rPr lang="en-US" b="1" dirty="0"/>
              <a:t>send, receive, and store value globally</a:t>
            </a:r>
            <a:r>
              <a:rPr lang="en-US" dirty="0"/>
              <a:t>. No bank branch, no paperwork, no ID verification required. It bypasses the need for a traditional bank or even a government ID, potentially connecting people to the global economy who were previously left out.</a:t>
            </a:r>
          </a:p>
        </p:txBody>
      </p:sp>
      <p:sp>
        <p:nvSpPr>
          <p:cNvPr id="4" name="Slide Number Placeholder 3"/>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23945825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attention! We now have about </a:t>
            </a:r>
            <a:r>
              <a:rPr lang="en-US" b="1" dirty="0"/>
              <a:t>ten minutes for questions and discussion</a:t>
            </a:r>
            <a:r>
              <a:rPr lang="en-US" dirty="0"/>
              <a:t>. I’m happy to go back to any topic we covered or tackle any new questions you have. Whether it’s something about wallets, regulations, a concept you want clarified, or even a skeptical challenge, feel free to ask. There are truly no bad questions with a subject this new and multifaceted. So, what would you like to discuss?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90</a:t>
            </a:fld>
            <a:endParaRPr lang="en-US"/>
          </a:p>
        </p:txBody>
      </p:sp>
    </p:spTree>
    <p:extLst>
      <p:ext uri="{BB962C8B-B14F-4D97-AF65-F5344CB8AC3E}">
        <p14:creationId xmlns:p14="http://schemas.microsoft.com/office/powerpoint/2010/main" val="25732754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Thank you once again for joining me today. Before we wrap up, I want to make sure you have avenues to continue learning on your own. I’ve compiled a list of </a:t>
            </a:r>
            <a:r>
              <a:rPr lang="en-US" b="1" dirty="0"/>
              <a:t>trusted, high-quality resources</a:t>
            </a:r>
            <a:r>
              <a:rPr lang="en-US" dirty="0"/>
              <a:t> for further exploration. </a:t>
            </a:r>
            <a:r>
              <a:rPr lang="en-US" b="1" dirty="0"/>
              <a:t>Happy learning, and stay safe out there!</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91</a:t>
            </a:fld>
            <a:endParaRPr lang="en-US"/>
          </a:p>
        </p:txBody>
      </p:sp>
    </p:spTree>
    <p:extLst>
      <p:ext uri="{BB962C8B-B14F-4D97-AF65-F5344CB8AC3E}">
        <p14:creationId xmlns:p14="http://schemas.microsoft.com/office/powerpoint/2010/main" val="9434819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92</a:t>
            </a:fld>
            <a:endParaRPr lang="en-US"/>
          </a:p>
        </p:txBody>
      </p:sp>
    </p:spTree>
    <p:extLst>
      <p:ext uri="{BB962C8B-B14F-4D97-AF65-F5344CB8AC3E}">
        <p14:creationId xmlns:p14="http://schemas.microsoft.com/office/powerpoint/2010/main" val="1837856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needelegation.org/"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hyperlink" Target="http://www.needelegation.org/testimonials.php" TargetMode="External"/><Relationship Id="rId4" Type="http://schemas.openxmlformats.org/officeDocument/2006/relationships/hyperlink" Target="mailto:info@NEEDelegation.org"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youtu.be/o3NuHb7V1IA"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a:t>Osher Lifelong Learning Institute, </a:t>
            </a:r>
            <a:r>
              <a:rPr lang="en-US" sz="3600" dirty="0">
                <a:solidFill>
                  <a:schemeClr val="tx2"/>
                </a:solidFill>
              </a:rPr>
              <a:t>Summer 2025</a:t>
            </a:r>
          </a:p>
          <a:p>
            <a:pPr>
              <a:lnSpc>
                <a:spcPct val="100000"/>
              </a:lnSpc>
              <a:spcBef>
                <a:spcPts val="0"/>
              </a:spcBef>
            </a:pPr>
            <a:r>
              <a:rPr lang="en-US" sz="3600" dirty="0"/>
              <a:t>Cryptocurrencies &amp; The Future of Money</a:t>
            </a:r>
          </a:p>
          <a:p>
            <a:pPr>
              <a:lnSpc>
                <a:spcPct val="100000"/>
              </a:lnSpc>
              <a:spcBef>
                <a:spcPts val="0"/>
              </a:spcBef>
            </a:pPr>
            <a:endParaRPr lang="en-US" sz="3600" b="1" i="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027990"/>
            <a:ext cx="9144000" cy="1816419"/>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Hawaii, Manoa</a:t>
            </a:r>
          </a:p>
          <a:p>
            <a:pPr>
              <a:lnSpc>
                <a:spcPct val="100000"/>
              </a:lnSpc>
              <a:spcBef>
                <a:spcPts val="0"/>
              </a:spcBef>
            </a:pPr>
            <a:endParaRPr lang="en-US" sz="4000" dirty="0">
              <a:solidFill>
                <a:schemeClr val="tx2"/>
              </a:solidFill>
            </a:endParaRPr>
          </a:p>
          <a:p>
            <a:pPr>
              <a:lnSpc>
                <a:spcPct val="100000"/>
              </a:lnSpc>
              <a:spcBef>
                <a:spcPts val="0"/>
              </a:spcBef>
            </a:pPr>
            <a:r>
              <a:rPr lang="en-US" sz="3000" dirty="0">
                <a:solidFill>
                  <a:schemeClr val="tx2"/>
                </a:solidFill>
              </a:rPr>
              <a:t>Host: Joan Nix</a:t>
            </a:r>
          </a:p>
          <a:p>
            <a:pPr>
              <a:lnSpc>
                <a:spcPct val="100000"/>
              </a:lnSpc>
              <a:spcBef>
                <a:spcPts val="0"/>
              </a:spcBef>
            </a:pPr>
            <a:r>
              <a:rPr lang="en-US" sz="3000" dirty="0">
                <a:solidFill>
                  <a:schemeClr val="tx2"/>
                </a:solidFill>
              </a:rPr>
              <a:t>Professor, Queens College (CUNY)</a:t>
            </a:r>
          </a:p>
          <a:p>
            <a:pPr>
              <a:lnSpc>
                <a:spcPct val="100000"/>
              </a:lnSpc>
              <a:spcBef>
                <a:spcPts val="0"/>
              </a:spcBef>
            </a:pPr>
            <a:r>
              <a:rPr lang="en-US" sz="3000" dirty="0">
                <a:solidFill>
                  <a:schemeClr val="tx2"/>
                </a:solidFill>
              </a:rPr>
              <a:t>June 30, 2025</a:t>
            </a:r>
          </a:p>
        </p:txBody>
      </p:sp>
    </p:spTree>
    <p:extLst>
      <p:ext uri="{BB962C8B-B14F-4D97-AF65-F5344CB8AC3E}">
        <p14:creationId xmlns:p14="http://schemas.microsoft.com/office/powerpoint/2010/main" val="38165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834B4-CCBE-CD9D-C252-E6804FEFE6AB}"/>
              </a:ext>
            </a:extLst>
          </p:cNvPr>
          <p:cNvSpPr>
            <a:spLocks noGrp="1"/>
          </p:cNvSpPr>
          <p:nvPr>
            <p:ph type="title"/>
          </p:nvPr>
        </p:nvSpPr>
        <p:spPr/>
        <p:txBody>
          <a:bodyPr/>
          <a:lstStyle/>
          <a:p>
            <a:r>
              <a:rPr lang="en-US" dirty="0">
                <a:solidFill>
                  <a:schemeClr val="bg1"/>
                </a:solidFill>
              </a:rPr>
              <a:t>M-</a:t>
            </a:r>
            <a:r>
              <a:rPr lang="en-US" dirty="0"/>
              <a:t>Pesa and Bitcoin</a:t>
            </a:r>
          </a:p>
        </p:txBody>
      </p:sp>
      <p:sp>
        <p:nvSpPr>
          <p:cNvPr id="3" name="Content Placeholder 2">
            <a:extLst>
              <a:ext uri="{FF2B5EF4-FFF2-40B4-BE49-F238E27FC236}">
                <a16:creationId xmlns:a16="http://schemas.microsoft.com/office/drawing/2014/main" id="{3AEEF72D-671B-71F3-A747-80E1AE1F7B01}"/>
              </a:ext>
            </a:extLst>
          </p:cNvPr>
          <p:cNvSpPr>
            <a:spLocks noGrp="1"/>
          </p:cNvSpPr>
          <p:nvPr>
            <p:ph idx="1"/>
          </p:nvPr>
        </p:nvSpPr>
        <p:spPr/>
        <p:txBody>
          <a:bodyPr/>
          <a:lstStyle/>
          <a:p>
            <a:r>
              <a:rPr lang="en-US" dirty="0"/>
              <a:t>M-Pesa: Centralized mobile money service tied to phone number and SIM card.</a:t>
            </a:r>
          </a:p>
          <a:p>
            <a:r>
              <a:rPr lang="en-US" dirty="0"/>
              <a:t>Bitcoin: Decentralized digital currency with no single controlling authority.</a:t>
            </a:r>
          </a:p>
          <a:p>
            <a:r>
              <a:rPr lang="en-US" dirty="0"/>
              <a:t>M-Pesa operates in local currency under telecom &amp; banking oversight.</a:t>
            </a:r>
          </a:p>
          <a:p>
            <a:r>
              <a:rPr lang="en-US" dirty="0"/>
              <a:t>Bitcoin allows borderless, permissionless value transfer in a volatile asset.</a:t>
            </a:r>
          </a:p>
          <a:p>
            <a:r>
              <a:rPr lang="en-US" dirty="0"/>
              <a:t>Both address financial inclusion, but through different models.</a:t>
            </a:r>
          </a:p>
          <a:p>
            <a:endParaRPr lang="en-US" dirty="0"/>
          </a:p>
        </p:txBody>
      </p:sp>
      <p:sp>
        <p:nvSpPr>
          <p:cNvPr id="4" name="Slide Number Placeholder 3">
            <a:extLst>
              <a:ext uri="{FF2B5EF4-FFF2-40B4-BE49-F238E27FC236}">
                <a16:creationId xmlns:a16="http://schemas.microsoft.com/office/drawing/2014/main" id="{256ABCA7-AEA3-F859-266F-B9BD9F2D8146}"/>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346087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540A-EAB3-E439-401E-D4D66BEBAB8A}"/>
              </a:ext>
            </a:extLst>
          </p:cNvPr>
          <p:cNvSpPr>
            <a:spLocks noGrp="1"/>
          </p:cNvSpPr>
          <p:nvPr>
            <p:ph type="title"/>
          </p:nvPr>
        </p:nvSpPr>
        <p:spPr>
          <a:xfrm>
            <a:off x="869576" y="0"/>
            <a:ext cx="10484224" cy="1325563"/>
          </a:xfrm>
        </p:spPr>
        <p:txBody>
          <a:bodyPr/>
          <a:lstStyle/>
          <a:p>
            <a:r>
              <a:rPr lang="en-US" dirty="0">
                <a:solidFill>
                  <a:schemeClr val="bg1"/>
                </a:solidFill>
              </a:rPr>
              <a:t>Un</a:t>
            </a:r>
            <a:r>
              <a:rPr lang="en-US" dirty="0"/>
              <a:t>stable Economies</a:t>
            </a:r>
          </a:p>
        </p:txBody>
      </p:sp>
      <p:pic>
        <p:nvPicPr>
          <p:cNvPr id="5" name="Content Placeholder 4">
            <a:extLst>
              <a:ext uri="{FF2B5EF4-FFF2-40B4-BE49-F238E27FC236}">
                <a16:creationId xmlns:a16="http://schemas.microsoft.com/office/drawing/2014/main" id="{C2E36E95-1D7E-823F-6F86-957715B8AAD1}"/>
              </a:ext>
            </a:extLst>
          </p:cNvPr>
          <p:cNvPicPr>
            <a:picLocks noGrp="1" noChangeAspect="1"/>
          </p:cNvPicPr>
          <p:nvPr>
            <p:ph idx="1"/>
          </p:nvPr>
        </p:nvPicPr>
        <p:blipFill>
          <a:blip r:embed="rId3"/>
          <a:stretch>
            <a:fillRect/>
          </a:stretch>
        </p:blipFill>
        <p:spPr>
          <a:xfrm>
            <a:off x="1676564" y="1283139"/>
            <a:ext cx="7596187" cy="5064125"/>
          </a:xfrm>
          <a:prstGeom prst="rect">
            <a:avLst/>
          </a:prstGeom>
        </p:spPr>
      </p:pic>
      <p:sp>
        <p:nvSpPr>
          <p:cNvPr id="4" name="Slide Number Placeholder 3">
            <a:extLst>
              <a:ext uri="{FF2B5EF4-FFF2-40B4-BE49-F238E27FC236}">
                <a16:creationId xmlns:a16="http://schemas.microsoft.com/office/drawing/2014/main" id="{A3FABBC8-1B63-FCB1-67BE-A7A440E6FF4D}"/>
              </a:ext>
            </a:extLst>
          </p:cNvPr>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133584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A330-CA9E-50A4-0752-B7272F682448}"/>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Problem of Unstable Economies</a:t>
            </a:r>
            <a:br>
              <a:rPr lang="en-US" dirty="0"/>
            </a:br>
            <a:endParaRPr lang="en-US" dirty="0"/>
          </a:p>
        </p:txBody>
      </p:sp>
      <p:sp>
        <p:nvSpPr>
          <p:cNvPr id="3" name="Content Placeholder 2">
            <a:extLst>
              <a:ext uri="{FF2B5EF4-FFF2-40B4-BE49-F238E27FC236}">
                <a16:creationId xmlns:a16="http://schemas.microsoft.com/office/drawing/2014/main" id="{55E6EABF-2FDB-28AC-37C3-952720E781BD}"/>
              </a:ext>
            </a:extLst>
          </p:cNvPr>
          <p:cNvSpPr>
            <a:spLocks noGrp="1"/>
          </p:cNvSpPr>
          <p:nvPr>
            <p:ph idx="1"/>
          </p:nvPr>
        </p:nvSpPr>
        <p:spPr/>
        <p:txBody>
          <a:bodyPr>
            <a:normAutofit fontScale="92500" lnSpcReduction="10000"/>
          </a:bodyPr>
          <a:lstStyle/>
          <a:p>
            <a:r>
              <a:rPr lang="en-US" dirty="0"/>
              <a:t>Many people face the “silent theft” of inflation – in countries with unstable economies, life savings can be erased in months by hyperinflation.</a:t>
            </a:r>
          </a:p>
          <a:p>
            <a:r>
              <a:rPr lang="en-US" dirty="0"/>
              <a:t>Recent examples (2024–25): Argentina’s annual inflation is ~276%, Venezuela’s ~180%, Zimbabwe’s &gt;92%. In such environments, holding the local currency guarantees loss of purchasing power – your money buys less every day.</a:t>
            </a:r>
          </a:p>
          <a:p>
            <a:r>
              <a:rPr lang="en-US" dirty="0"/>
              <a:t>This forces people into a desperate search for a stable store of value. For some, even Bitcoin’s ups and downs are preferable to their national currency’s certain collapse. (In countries like Argentina, we see some of the world’s highest crypto adoption out of necessity – not speculation, but using USD-pegged stablecoins or Bitcoin as a financial lifeline.)</a:t>
            </a:r>
          </a:p>
          <a:p>
            <a:endParaRPr lang="en-US" dirty="0"/>
          </a:p>
        </p:txBody>
      </p:sp>
      <p:sp>
        <p:nvSpPr>
          <p:cNvPr id="4" name="Slide Number Placeholder 3">
            <a:extLst>
              <a:ext uri="{FF2B5EF4-FFF2-40B4-BE49-F238E27FC236}">
                <a16:creationId xmlns:a16="http://schemas.microsoft.com/office/drawing/2014/main" id="{B842CBC1-40A2-079A-74B8-342C168F3582}"/>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4153492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F363-503D-D350-154D-A095FA256679}"/>
              </a:ext>
            </a:extLst>
          </p:cNvPr>
          <p:cNvSpPr>
            <a:spLocks noGrp="1"/>
          </p:cNvSpPr>
          <p:nvPr>
            <p:ph type="title"/>
          </p:nvPr>
        </p:nvSpPr>
        <p:spPr/>
        <p:txBody>
          <a:bodyPr>
            <a:normAutofit fontScale="90000"/>
          </a:bodyPr>
          <a:lstStyle/>
          <a:p>
            <a:br>
              <a:rPr lang="en-US" dirty="0"/>
            </a:br>
            <a:r>
              <a:rPr lang="en-US" dirty="0">
                <a:solidFill>
                  <a:schemeClr val="bg1"/>
                </a:solidFill>
              </a:rPr>
              <a:t>A N</a:t>
            </a:r>
            <a:r>
              <a:rPr lang="en-US" dirty="0"/>
              <a:t>ew Possibility: Digital Money</a:t>
            </a:r>
            <a:br>
              <a:rPr lang="en-US" dirty="0"/>
            </a:br>
            <a:endParaRPr lang="en-US" dirty="0"/>
          </a:p>
        </p:txBody>
      </p:sp>
      <p:pic>
        <p:nvPicPr>
          <p:cNvPr id="6" name="Content Placeholder 5">
            <a:extLst>
              <a:ext uri="{FF2B5EF4-FFF2-40B4-BE49-F238E27FC236}">
                <a16:creationId xmlns:a16="http://schemas.microsoft.com/office/drawing/2014/main" id="{5260FED6-47D6-08BD-E300-888EF093D706}"/>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088963F5-6ECD-A3D8-237F-05D6CB5FD336}"/>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2018777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B2B3-0527-FE68-BBF5-55150AE6D1CE}"/>
              </a:ext>
            </a:extLst>
          </p:cNvPr>
          <p:cNvSpPr>
            <a:spLocks noGrp="1"/>
          </p:cNvSpPr>
          <p:nvPr>
            <p:ph type="title"/>
          </p:nvPr>
        </p:nvSpPr>
        <p:spPr/>
        <p:txBody>
          <a:bodyPr>
            <a:normAutofit fontScale="90000"/>
          </a:bodyPr>
          <a:lstStyle/>
          <a:p>
            <a:br>
              <a:rPr lang="en-US" dirty="0"/>
            </a:br>
            <a:r>
              <a:rPr lang="en-US" dirty="0">
                <a:solidFill>
                  <a:schemeClr val="bg1"/>
                </a:solidFill>
              </a:rPr>
              <a:t>PAR</a:t>
            </a:r>
            <a:r>
              <a:rPr lang="en-US" dirty="0"/>
              <a:t>T 2: How It Works (Without the Jargon)</a:t>
            </a:r>
            <a:br>
              <a:rPr lang="en-US" dirty="0"/>
            </a:br>
            <a:r>
              <a:rPr lang="en-US" dirty="0"/>
              <a:t>                    The Evolution of Money</a:t>
            </a:r>
          </a:p>
        </p:txBody>
      </p:sp>
      <p:pic>
        <p:nvPicPr>
          <p:cNvPr id="6" name="Content Placeholder 5">
            <a:extLst>
              <a:ext uri="{FF2B5EF4-FFF2-40B4-BE49-F238E27FC236}">
                <a16:creationId xmlns:a16="http://schemas.microsoft.com/office/drawing/2014/main" id="{84CAF118-CD38-DD3D-5511-47224BD1DB14}"/>
              </a:ext>
            </a:extLst>
          </p:cNvPr>
          <p:cNvPicPr>
            <a:picLocks noGrp="1" noChangeAspect="1"/>
          </p:cNvPicPr>
          <p:nvPr>
            <p:ph idx="1"/>
          </p:nvPr>
        </p:nvPicPr>
        <p:blipFill>
          <a:blip r:embed="rId3"/>
          <a:stretch>
            <a:fillRect/>
          </a:stretch>
        </p:blipFill>
        <p:spPr>
          <a:xfrm>
            <a:off x="2740581" y="1508760"/>
            <a:ext cx="6618922" cy="4412615"/>
          </a:xfrm>
        </p:spPr>
      </p:pic>
      <p:sp>
        <p:nvSpPr>
          <p:cNvPr id="4" name="Slide Number Placeholder 3">
            <a:extLst>
              <a:ext uri="{FF2B5EF4-FFF2-40B4-BE49-F238E27FC236}">
                <a16:creationId xmlns:a16="http://schemas.microsoft.com/office/drawing/2014/main" id="{5B402801-5787-5901-BF14-9A8D6E4BAB6D}"/>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99598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2D49-E9CB-65B8-3C2B-CA5DCF394122}"/>
              </a:ext>
            </a:extLst>
          </p:cNvPr>
          <p:cNvSpPr>
            <a:spLocks noGrp="1"/>
          </p:cNvSpPr>
          <p:nvPr>
            <p:ph type="title"/>
          </p:nvPr>
        </p:nvSpPr>
        <p:spPr>
          <a:xfrm>
            <a:off x="838200" y="0"/>
            <a:ext cx="10515600" cy="1325563"/>
          </a:xfrm>
        </p:spPr>
        <p:txBody>
          <a:bodyPr>
            <a:normAutofit fontScale="90000"/>
          </a:bodyPr>
          <a:lstStyle/>
          <a:p>
            <a:br>
              <a:rPr lang="en-US" dirty="0"/>
            </a:br>
            <a:r>
              <a:rPr lang="en-US" dirty="0">
                <a:solidFill>
                  <a:schemeClr val="bg1"/>
                </a:solidFill>
              </a:rPr>
              <a:t>The</a:t>
            </a:r>
            <a:r>
              <a:rPr lang="en-US" dirty="0"/>
              <a:t> Evolution of Money</a:t>
            </a:r>
            <a:br>
              <a:rPr lang="en-US" dirty="0"/>
            </a:br>
            <a:endParaRPr lang="en-US" dirty="0"/>
          </a:p>
        </p:txBody>
      </p:sp>
      <p:sp>
        <p:nvSpPr>
          <p:cNvPr id="3" name="Content Placeholder 2">
            <a:extLst>
              <a:ext uri="{FF2B5EF4-FFF2-40B4-BE49-F238E27FC236}">
                <a16:creationId xmlns:a16="http://schemas.microsoft.com/office/drawing/2014/main" id="{6F33FAC9-86EE-E877-EE2E-4C4035E19307}"/>
              </a:ext>
            </a:extLst>
          </p:cNvPr>
          <p:cNvSpPr>
            <a:spLocks noGrp="1"/>
          </p:cNvSpPr>
          <p:nvPr>
            <p:ph idx="1"/>
          </p:nvPr>
        </p:nvSpPr>
        <p:spPr/>
        <p:txBody>
          <a:bodyPr>
            <a:normAutofit fontScale="92500" lnSpcReduction="20000"/>
          </a:bodyPr>
          <a:lstStyle/>
          <a:p>
            <a:endParaRPr lang="en-US" dirty="0"/>
          </a:p>
          <a:p>
            <a:r>
              <a:rPr lang="en-US" dirty="0"/>
              <a:t>9000 BCE – Barter: Direct trade of goods (e.g. trading fish for grain).</a:t>
            </a:r>
          </a:p>
          <a:p>
            <a:r>
              <a:rPr lang="en-US" dirty="0"/>
              <a:t>Commodity Money: Using valuable goods like salt or cattle as a medium of exchange.</a:t>
            </a:r>
          </a:p>
          <a:p>
            <a:r>
              <a:rPr lang="en-US" dirty="0"/>
              <a:t>~600 BCE – Minted Coins: First standardized coins (e.g. in Lydia) introduced durable, portable money.</a:t>
            </a:r>
          </a:p>
          <a:p>
            <a:r>
              <a:rPr lang="en-US" dirty="0"/>
              <a:t>1260 CE – Paper Money: Early paper currency (e.g. in China) made trade more convenient than heavy coins.</a:t>
            </a:r>
          </a:p>
          <a:p>
            <a:r>
              <a:rPr lang="en-US" dirty="0"/>
              <a:t>20th Century – Electronic Money: Payments go digital (credit cards, PayPal, etc.), transferring value via electronic messages.</a:t>
            </a:r>
          </a:p>
          <a:p>
            <a:r>
              <a:rPr lang="en-US" dirty="0"/>
              <a:t>2009 – Cryptocurrency: Bitcoin, the first native internet money on a blockchain, marks the next evolution of currency.</a:t>
            </a:r>
          </a:p>
          <a:p>
            <a:endParaRPr lang="en-US" dirty="0"/>
          </a:p>
        </p:txBody>
      </p:sp>
      <p:sp>
        <p:nvSpPr>
          <p:cNvPr id="4" name="Slide Number Placeholder 3">
            <a:extLst>
              <a:ext uri="{FF2B5EF4-FFF2-40B4-BE49-F238E27FC236}">
                <a16:creationId xmlns:a16="http://schemas.microsoft.com/office/drawing/2014/main" id="{4F4DCE20-7A01-43C6-85BB-8945A84C8DEB}"/>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2464461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EA1A-D213-46CC-8199-994814DC9A1E}"/>
              </a:ext>
            </a:extLst>
          </p:cNvPr>
          <p:cNvSpPr>
            <a:spLocks noGrp="1"/>
          </p:cNvSpPr>
          <p:nvPr>
            <p:ph type="title"/>
          </p:nvPr>
        </p:nvSpPr>
        <p:spPr>
          <a:xfrm>
            <a:off x="838200" y="26156"/>
            <a:ext cx="10515600" cy="1325563"/>
          </a:xfrm>
        </p:spPr>
        <p:txBody>
          <a:bodyPr>
            <a:normAutofit/>
          </a:bodyPr>
          <a:lstStyle/>
          <a:p>
            <a:r>
              <a:rPr lang="en-US" dirty="0">
                <a:solidFill>
                  <a:schemeClr val="bg1"/>
                </a:solidFill>
              </a:rPr>
              <a:t>Ori</a:t>
            </a:r>
            <a:r>
              <a:rPr lang="en-US" dirty="0"/>
              <a:t>gin Story: </a:t>
            </a:r>
          </a:p>
        </p:txBody>
      </p:sp>
      <p:sp>
        <p:nvSpPr>
          <p:cNvPr id="3" name="Content Placeholder 2">
            <a:extLst>
              <a:ext uri="{FF2B5EF4-FFF2-40B4-BE49-F238E27FC236}">
                <a16:creationId xmlns:a16="http://schemas.microsoft.com/office/drawing/2014/main" id="{2D5A4765-2644-46EA-98B7-A7E121B96807}"/>
              </a:ext>
            </a:extLst>
          </p:cNvPr>
          <p:cNvSpPr>
            <a:spLocks noGrp="1"/>
          </p:cNvSpPr>
          <p:nvPr>
            <p:ph idx="1"/>
          </p:nvPr>
        </p:nvSpPr>
        <p:spPr>
          <a:xfrm>
            <a:off x="340659" y="1314815"/>
            <a:ext cx="11013141" cy="4798492"/>
          </a:xfrm>
        </p:spPr>
        <p:txBody>
          <a:bodyPr>
            <a:normAutofit lnSpcReduction="10000"/>
          </a:bodyPr>
          <a:lstStyle/>
          <a:p>
            <a:pPr marL="0" indent="0">
              <a:buNone/>
            </a:pPr>
            <a:endParaRPr lang="en-US" dirty="0"/>
          </a:p>
          <a:p>
            <a:r>
              <a:rPr lang="en-US" dirty="0"/>
              <a:t>The Mysterious Satoshi Nakamoto:</a:t>
            </a:r>
          </a:p>
          <a:p>
            <a:pPr lvl="1"/>
            <a:r>
              <a:rPr lang="en-US" sz="2800" dirty="0">
                <a:solidFill>
                  <a:schemeClr val="accent1">
                    <a:lumMod val="75000"/>
                  </a:schemeClr>
                </a:solidFill>
              </a:rPr>
              <a:t>Lehman Brothers Bankruptcy, 9/2008</a:t>
            </a:r>
          </a:p>
          <a:p>
            <a:pPr lvl="1"/>
            <a:r>
              <a:rPr lang="en-US" sz="2800" dirty="0">
                <a:solidFill>
                  <a:schemeClr val="accent1">
                    <a:lumMod val="75000"/>
                  </a:schemeClr>
                </a:solidFill>
              </a:rPr>
              <a:t>Halloween 2008: a white paper is published on the Internet laying out the idea and design for Bitcoin.  The author (or authors) used Satoshi Nakamoto as a pseudonym.</a:t>
            </a:r>
          </a:p>
          <a:p>
            <a:pPr lvl="1"/>
            <a:r>
              <a:rPr lang="en-US" sz="2800" b="1" dirty="0">
                <a:solidFill>
                  <a:schemeClr val="accent1">
                    <a:lumMod val="75000"/>
                  </a:schemeClr>
                </a:solidFill>
              </a:rPr>
              <a:t>January 2009:</a:t>
            </a:r>
            <a:r>
              <a:rPr lang="en-US" sz="2800" dirty="0">
                <a:solidFill>
                  <a:schemeClr val="accent1">
                    <a:lumMod val="75000"/>
                  </a:schemeClr>
                </a:solidFill>
              </a:rPr>
              <a:t>   Satoshi releases the first version of the Bitcoin software.</a:t>
            </a:r>
          </a:p>
          <a:p>
            <a:pPr lvl="1"/>
            <a:r>
              <a:rPr lang="en-US" sz="2800" dirty="0">
                <a:solidFill>
                  <a:schemeClr val="accent1">
                    <a:lumMod val="75000"/>
                  </a:schemeClr>
                </a:solidFill>
              </a:rPr>
              <a:t>2009-2010:  Satoshi releases new versions of the software and is actively involved in internet chatter about Bitcoin.</a:t>
            </a:r>
          </a:p>
          <a:p>
            <a:pPr lvl="1"/>
            <a:r>
              <a:rPr lang="en-US" sz="2800" dirty="0">
                <a:solidFill>
                  <a:schemeClr val="accent1">
                    <a:lumMod val="75000"/>
                  </a:schemeClr>
                </a:solidFill>
              </a:rPr>
              <a:t>April 2011:  Satoshi ceases all known and/or verified communications</a:t>
            </a:r>
            <a:r>
              <a:rPr lang="en-US" sz="2800" dirty="0"/>
              <a:t>.</a:t>
            </a:r>
          </a:p>
          <a:p>
            <a:r>
              <a:rPr lang="en-US" dirty="0"/>
              <a:t>To this date the identity or identities of Satoshi are unknown.</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702EA31-D184-4B49-B2FA-FAAE4A244A49}"/>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408186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7097-7F23-03D2-6AFA-71A4C9B4EA1D}"/>
              </a:ext>
            </a:extLst>
          </p:cNvPr>
          <p:cNvSpPr>
            <a:spLocks noGrp="1"/>
          </p:cNvSpPr>
          <p:nvPr>
            <p:ph type="title"/>
          </p:nvPr>
        </p:nvSpPr>
        <p:spPr/>
        <p:txBody>
          <a:bodyPr/>
          <a:lstStyle/>
          <a:p>
            <a:r>
              <a:rPr lang="en-US" dirty="0">
                <a:solidFill>
                  <a:schemeClr val="bg1"/>
                </a:solidFill>
              </a:rPr>
              <a:t>A S</a:t>
            </a:r>
            <a:r>
              <a:rPr lang="en-US" dirty="0"/>
              <a:t>imple Definition</a:t>
            </a:r>
          </a:p>
        </p:txBody>
      </p:sp>
      <p:sp>
        <p:nvSpPr>
          <p:cNvPr id="3" name="Content Placeholder 2">
            <a:extLst>
              <a:ext uri="{FF2B5EF4-FFF2-40B4-BE49-F238E27FC236}">
                <a16:creationId xmlns:a16="http://schemas.microsoft.com/office/drawing/2014/main" id="{DC903FEA-9BF3-BFFF-6EF9-6E448864A4DC}"/>
              </a:ext>
            </a:extLst>
          </p:cNvPr>
          <p:cNvSpPr>
            <a:spLocks noGrp="1"/>
          </p:cNvSpPr>
          <p:nvPr>
            <p:ph idx="1"/>
          </p:nvPr>
        </p:nvSpPr>
        <p:spPr/>
        <p:txBody>
          <a:bodyPr/>
          <a:lstStyle/>
          <a:p>
            <a:r>
              <a:rPr lang="en-US" dirty="0"/>
              <a:t>“Internet money that no single company, bank, or government controls.”</a:t>
            </a:r>
          </a:p>
        </p:txBody>
      </p:sp>
      <p:sp>
        <p:nvSpPr>
          <p:cNvPr id="4" name="Slide Number Placeholder 3">
            <a:extLst>
              <a:ext uri="{FF2B5EF4-FFF2-40B4-BE49-F238E27FC236}">
                <a16:creationId xmlns:a16="http://schemas.microsoft.com/office/drawing/2014/main" id="{753B5F24-EF62-EF06-A26E-4FD0418011F5}"/>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415145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9ED7-29C2-0D97-4DAC-03FBE3B40554}"/>
              </a:ext>
            </a:extLst>
          </p:cNvPr>
          <p:cNvSpPr>
            <a:spLocks noGrp="1"/>
          </p:cNvSpPr>
          <p:nvPr>
            <p:ph type="title"/>
          </p:nvPr>
        </p:nvSpPr>
        <p:spPr/>
        <p:txBody>
          <a:bodyPr/>
          <a:lstStyle/>
          <a:p>
            <a:r>
              <a:rPr lang="en-US" dirty="0">
                <a:solidFill>
                  <a:schemeClr val="bg1"/>
                </a:solidFill>
              </a:rPr>
              <a:t>The</a:t>
            </a:r>
            <a:r>
              <a:rPr lang="en-US" dirty="0"/>
              <a:t> Digital Gold Analogy</a:t>
            </a:r>
          </a:p>
        </p:txBody>
      </p:sp>
      <p:pic>
        <p:nvPicPr>
          <p:cNvPr id="6" name="Content Placeholder 5">
            <a:extLst>
              <a:ext uri="{FF2B5EF4-FFF2-40B4-BE49-F238E27FC236}">
                <a16:creationId xmlns:a16="http://schemas.microsoft.com/office/drawing/2014/main" id="{46D5B787-FD1F-B976-7B35-4D7E68D3BCFF}"/>
              </a:ext>
            </a:extLst>
          </p:cNvPr>
          <p:cNvPicPr>
            <a:picLocks noGrp="1" noChangeAspect="1"/>
          </p:cNvPicPr>
          <p:nvPr>
            <p:ph idx="1"/>
          </p:nvPr>
        </p:nvPicPr>
        <p:blipFill>
          <a:blip r:embed="rId3"/>
          <a:stretch>
            <a:fillRect/>
          </a:stretch>
        </p:blipFill>
        <p:spPr>
          <a:xfrm>
            <a:off x="1511300" y="2202112"/>
            <a:ext cx="9169400" cy="2895600"/>
          </a:xfrm>
        </p:spPr>
      </p:pic>
      <p:sp>
        <p:nvSpPr>
          <p:cNvPr id="4" name="Slide Number Placeholder 3">
            <a:extLst>
              <a:ext uri="{FF2B5EF4-FFF2-40B4-BE49-F238E27FC236}">
                <a16:creationId xmlns:a16="http://schemas.microsoft.com/office/drawing/2014/main" id="{365C594D-6751-ABA2-1FA7-08B1D5BC3210}"/>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3447638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9F31-E2DD-0F53-1C83-FC642AB9165D}"/>
              </a:ext>
            </a:extLst>
          </p:cNvPr>
          <p:cNvSpPr>
            <a:spLocks noGrp="1"/>
          </p:cNvSpPr>
          <p:nvPr>
            <p:ph type="title"/>
          </p:nvPr>
        </p:nvSpPr>
        <p:spPr/>
        <p:txBody>
          <a:bodyPr/>
          <a:lstStyle/>
          <a:p>
            <a:r>
              <a:rPr lang="en-US" dirty="0">
                <a:solidFill>
                  <a:schemeClr val="bg1"/>
                </a:solidFill>
              </a:rPr>
              <a:t>Wh</a:t>
            </a:r>
            <a:r>
              <a:rPr lang="en-US" dirty="0"/>
              <a:t>at A Crypto Wallet Looks Like</a:t>
            </a:r>
          </a:p>
        </p:txBody>
      </p:sp>
      <p:pic>
        <p:nvPicPr>
          <p:cNvPr id="6" name="Content Placeholder 5">
            <a:extLst>
              <a:ext uri="{FF2B5EF4-FFF2-40B4-BE49-F238E27FC236}">
                <a16:creationId xmlns:a16="http://schemas.microsoft.com/office/drawing/2014/main" id="{6D3FE0AA-E8AC-3859-935F-133EB948DDEA}"/>
              </a:ext>
            </a:extLst>
          </p:cNvPr>
          <p:cNvPicPr>
            <a:picLocks noGrp="1" noChangeAspect="1"/>
          </p:cNvPicPr>
          <p:nvPr>
            <p:ph idx="1"/>
          </p:nvPr>
        </p:nvPicPr>
        <p:blipFill>
          <a:blip r:embed="rId3"/>
          <a:stretch>
            <a:fillRect/>
          </a:stretch>
        </p:blipFill>
        <p:spPr>
          <a:xfrm>
            <a:off x="4645554" y="1570038"/>
            <a:ext cx="2900891" cy="4351337"/>
          </a:xfrm>
        </p:spPr>
      </p:pic>
      <p:sp>
        <p:nvSpPr>
          <p:cNvPr id="4" name="Slide Number Placeholder 3">
            <a:extLst>
              <a:ext uri="{FF2B5EF4-FFF2-40B4-BE49-F238E27FC236}">
                <a16:creationId xmlns:a16="http://schemas.microsoft.com/office/drawing/2014/main" id="{41626EED-7E67-B315-38FF-D33497C37F9A}"/>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883090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761291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841A-AED8-2959-D9F4-6A1ECC64BA98}"/>
              </a:ext>
            </a:extLst>
          </p:cNvPr>
          <p:cNvSpPr>
            <a:spLocks noGrp="1"/>
          </p:cNvSpPr>
          <p:nvPr>
            <p:ph type="title"/>
          </p:nvPr>
        </p:nvSpPr>
        <p:spPr/>
        <p:txBody>
          <a:bodyPr/>
          <a:lstStyle/>
          <a:p>
            <a:r>
              <a:rPr lang="en-US" dirty="0">
                <a:solidFill>
                  <a:schemeClr val="bg1"/>
                </a:solidFill>
              </a:rPr>
              <a:t>Qu</a:t>
            </a:r>
            <a:r>
              <a:rPr lang="en-US" dirty="0"/>
              <a:t>estion: The Digital Shift</a:t>
            </a:r>
          </a:p>
        </p:txBody>
      </p:sp>
      <p:pic>
        <p:nvPicPr>
          <p:cNvPr id="6" name="Content Placeholder 5">
            <a:extLst>
              <a:ext uri="{FF2B5EF4-FFF2-40B4-BE49-F238E27FC236}">
                <a16:creationId xmlns:a16="http://schemas.microsoft.com/office/drawing/2014/main" id="{685B01DD-9C27-E01D-2AE6-F805C47B9439}"/>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554916FA-163E-D177-8BDD-DCEBCEC8FBB8}"/>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2622588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C21D-284E-7476-19DD-DAD8895BDD34}"/>
              </a:ext>
            </a:extLst>
          </p:cNvPr>
          <p:cNvSpPr>
            <a:spLocks noGrp="1"/>
          </p:cNvSpPr>
          <p:nvPr>
            <p:ph type="title"/>
          </p:nvPr>
        </p:nvSpPr>
        <p:spPr/>
        <p:txBody>
          <a:bodyPr/>
          <a:lstStyle/>
          <a:p>
            <a:r>
              <a:rPr lang="en-US" dirty="0">
                <a:solidFill>
                  <a:schemeClr val="bg1"/>
                </a:solidFill>
              </a:rPr>
              <a:t>Cor</a:t>
            </a:r>
            <a:r>
              <a:rPr lang="en-US" dirty="0"/>
              <a:t>porate Adoption Is Growing</a:t>
            </a:r>
          </a:p>
        </p:txBody>
      </p:sp>
      <p:pic>
        <p:nvPicPr>
          <p:cNvPr id="6" name="Content Placeholder 5">
            <a:extLst>
              <a:ext uri="{FF2B5EF4-FFF2-40B4-BE49-F238E27FC236}">
                <a16:creationId xmlns:a16="http://schemas.microsoft.com/office/drawing/2014/main" id="{DDF5F840-485C-B094-C4A8-5D472B94E819}"/>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39C0EB89-D189-9516-C432-7A8BAB339EAD}"/>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1310749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EBD19-F92C-A3E0-418B-0E5CCDD72208}"/>
              </a:ext>
            </a:extLst>
          </p:cNvPr>
          <p:cNvSpPr>
            <a:spLocks noGrp="1"/>
          </p:cNvSpPr>
          <p:nvPr>
            <p:ph type="title"/>
          </p:nvPr>
        </p:nvSpPr>
        <p:spPr/>
        <p:txBody>
          <a:bodyPr>
            <a:normAutofit fontScale="90000"/>
          </a:bodyPr>
          <a:lstStyle/>
          <a:p>
            <a:br>
              <a:rPr lang="en-US" dirty="0"/>
            </a:br>
            <a:r>
              <a:rPr lang="en-US" dirty="0">
                <a:solidFill>
                  <a:schemeClr val="bg1"/>
                </a:solidFill>
              </a:rPr>
              <a:t>Nat</a:t>
            </a:r>
            <a:r>
              <a:rPr lang="en-US" dirty="0"/>
              <a:t>ional Adoption: A Bold Experiment </a:t>
            </a:r>
            <a:br>
              <a:rPr lang="en-US" dirty="0"/>
            </a:br>
            <a:endParaRPr lang="en-US" dirty="0"/>
          </a:p>
        </p:txBody>
      </p:sp>
      <p:pic>
        <p:nvPicPr>
          <p:cNvPr id="8" name="Content Placeholder 7">
            <a:extLst>
              <a:ext uri="{FF2B5EF4-FFF2-40B4-BE49-F238E27FC236}">
                <a16:creationId xmlns:a16="http://schemas.microsoft.com/office/drawing/2014/main" id="{4A6D73F7-AB4E-ACBB-F6AC-3BAE3C55D04E}"/>
              </a:ext>
            </a:extLst>
          </p:cNvPr>
          <p:cNvPicPr>
            <a:picLocks noGrp="1" noChangeAspect="1"/>
          </p:cNvPicPr>
          <p:nvPr>
            <p:ph idx="1"/>
          </p:nvPr>
        </p:nvPicPr>
        <p:blipFill>
          <a:blip r:embed="rId3"/>
          <a:stretch>
            <a:fillRect/>
          </a:stretch>
        </p:blipFill>
        <p:spPr>
          <a:xfrm>
            <a:off x="2253624" y="1570038"/>
            <a:ext cx="7684751" cy="4351337"/>
          </a:xfrm>
        </p:spPr>
      </p:pic>
      <p:sp>
        <p:nvSpPr>
          <p:cNvPr id="4" name="Slide Number Placeholder 3">
            <a:extLst>
              <a:ext uri="{FF2B5EF4-FFF2-40B4-BE49-F238E27FC236}">
                <a16:creationId xmlns:a16="http://schemas.microsoft.com/office/drawing/2014/main" id="{B2AA01A4-6752-FB4A-B0FD-9B10A7DD3836}"/>
              </a:ext>
            </a:extLst>
          </p:cNvPr>
          <p:cNvSpPr>
            <a:spLocks noGrp="1"/>
          </p:cNvSpPr>
          <p:nvPr>
            <p:ph type="sldNum" sz="quarter" idx="12"/>
          </p:nvPr>
        </p:nvSpPr>
        <p:spPr/>
        <p:txBody>
          <a:bodyPr/>
          <a:lstStyle/>
          <a:p>
            <a:fld id="{D9F085D5-EC86-4F6A-B501-C1359CB39116}" type="slidenum">
              <a:rPr lang="en-GB" smtClean="0"/>
              <a:t>22</a:t>
            </a:fld>
            <a:endParaRPr lang="en-GB"/>
          </a:p>
        </p:txBody>
      </p:sp>
    </p:spTree>
    <p:extLst>
      <p:ext uri="{BB962C8B-B14F-4D97-AF65-F5344CB8AC3E}">
        <p14:creationId xmlns:p14="http://schemas.microsoft.com/office/powerpoint/2010/main" val="129851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9B2C-0E21-CBCE-FF4F-85EA1A146C41}"/>
              </a:ext>
            </a:extLst>
          </p:cNvPr>
          <p:cNvSpPr>
            <a:spLocks noGrp="1"/>
          </p:cNvSpPr>
          <p:nvPr>
            <p:ph type="title"/>
          </p:nvPr>
        </p:nvSpPr>
        <p:spPr/>
        <p:txBody>
          <a:bodyPr>
            <a:normAutofit/>
          </a:bodyPr>
          <a:lstStyle/>
          <a:p>
            <a:r>
              <a:rPr lang="en-US" dirty="0">
                <a:solidFill>
                  <a:schemeClr val="bg1"/>
                </a:solidFill>
              </a:rPr>
              <a:t>Gra</a:t>
            </a:r>
            <a:r>
              <a:rPr lang="en-US" dirty="0"/>
              <a:t>ssroots Adoption </a:t>
            </a:r>
          </a:p>
        </p:txBody>
      </p:sp>
      <p:pic>
        <p:nvPicPr>
          <p:cNvPr id="5" name="Content Placeholder 4">
            <a:extLst>
              <a:ext uri="{FF2B5EF4-FFF2-40B4-BE49-F238E27FC236}">
                <a16:creationId xmlns:a16="http://schemas.microsoft.com/office/drawing/2014/main" id="{8FCCDA98-470B-72C8-92F6-7289FB31942F}"/>
              </a:ext>
            </a:extLst>
          </p:cNvPr>
          <p:cNvPicPr>
            <a:picLocks noGrp="1" noChangeAspect="1"/>
          </p:cNvPicPr>
          <p:nvPr>
            <p:ph idx="1"/>
          </p:nvPr>
        </p:nvPicPr>
        <p:blipFill>
          <a:blip r:embed="rId3"/>
          <a:stretch>
            <a:fillRect/>
          </a:stretch>
        </p:blipFill>
        <p:spPr>
          <a:xfrm>
            <a:off x="3920331" y="1570038"/>
            <a:ext cx="4351337" cy="4351337"/>
          </a:xfrm>
          <a:prstGeom prst="rect">
            <a:avLst/>
          </a:prstGeom>
        </p:spPr>
      </p:pic>
      <p:sp>
        <p:nvSpPr>
          <p:cNvPr id="4" name="Slide Number Placeholder 3">
            <a:extLst>
              <a:ext uri="{FF2B5EF4-FFF2-40B4-BE49-F238E27FC236}">
                <a16:creationId xmlns:a16="http://schemas.microsoft.com/office/drawing/2014/main" id="{C22E709C-A593-4065-981F-9DF2E9D6A266}"/>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1741850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6E0B8-7805-7EBD-87D0-41F2A2B0911D}"/>
              </a:ext>
            </a:extLst>
          </p:cNvPr>
          <p:cNvSpPr>
            <a:spLocks noGrp="1"/>
          </p:cNvSpPr>
          <p:nvPr>
            <p:ph type="title"/>
          </p:nvPr>
        </p:nvSpPr>
        <p:spPr>
          <a:xfrm>
            <a:off x="838200" y="0"/>
            <a:ext cx="10515600" cy="1325563"/>
          </a:xfrm>
        </p:spPr>
        <p:txBody>
          <a:bodyPr/>
          <a:lstStyle/>
          <a:p>
            <a:r>
              <a:rPr lang="en-US" dirty="0">
                <a:solidFill>
                  <a:schemeClr val="bg1"/>
                </a:solidFill>
              </a:rPr>
              <a:t>Par</a:t>
            </a:r>
            <a:r>
              <a:rPr lang="en-US" dirty="0"/>
              <a:t>t 2</a:t>
            </a:r>
          </a:p>
        </p:txBody>
      </p:sp>
      <p:sp>
        <p:nvSpPr>
          <p:cNvPr id="3" name="Content Placeholder 2">
            <a:extLst>
              <a:ext uri="{FF2B5EF4-FFF2-40B4-BE49-F238E27FC236}">
                <a16:creationId xmlns:a16="http://schemas.microsoft.com/office/drawing/2014/main" id="{52B7059F-6159-D4E7-C192-693925C5CED6}"/>
              </a:ext>
            </a:extLst>
          </p:cNvPr>
          <p:cNvSpPr>
            <a:spLocks noGrp="1"/>
          </p:cNvSpPr>
          <p:nvPr>
            <p:ph idx="1"/>
          </p:nvPr>
        </p:nvSpPr>
        <p:spPr>
          <a:xfrm>
            <a:off x="838200" y="1325563"/>
            <a:ext cx="10515600" cy="4351338"/>
          </a:xfrm>
        </p:spPr>
        <p:txBody>
          <a:bodyPr/>
          <a:lstStyle/>
          <a:p>
            <a:pPr marL="0" indent="0">
              <a:buNone/>
            </a:pPr>
            <a:br>
              <a:rPr lang="en-US" dirty="0"/>
            </a:br>
            <a:endParaRPr lang="en-US" dirty="0"/>
          </a:p>
          <a:p>
            <a:pPr marL="0" indent="0">
              <a:buNone/>
            </a:pPr>
            <a:r>
              <a:rPr lang="en-US" dirty="0"/>
              <a:t>"Now that we understand WHY people use cryptocurrency, let's look at HOW it actually works... and I promise, no complex math!" </a:t>
            </a:r>
          </a:p>
          <a:p>
            <a:endParaRPr lang="en-US" dirty="0"/>
          </a:p>
        </p:txBody>
      </p:sp>
      <p:sp>
        <p:nvSpPr>
          <p:cNvPr id="4" name="Slide Number Placeholder 3">
            <a:extLst>
              <a:ext uri="{FF2B5EF4-FFF2-40B4-BE49-F238E27FC236}">
                <a16:creationId xmlns:a16="http://schemas.microsoft.com/office/drawing/2014/main" id="{F5B4881A-08F4-C674-BB8A-E11A8F727166}"/>
              </a:ext>
            </a:extLst>
          </p:cNvPr>
          <p:cNvSpPr>
            <a:spLocks noGrp="1"/>
          </p:cNvSpPr>
          <p:nvPr>
            <p:ph type="sldNum" sz="quarter" idx="12"/>
          </p:nvPr>
        </p:nvSpPr>
        <p:spPr/>
        <p:txBody>
          <a:bodyPr/>
          <a:lstStyle/>
          <a:p>
            <a:fld id="{D9F085D5-EC86-4F6A-B501-C1359CB39116}" type="slidenum">
              <a:rPr lang="en-GB" smtClean="0"/>
              <a:t>24</a:t>
            </a:fld>
            <a:endParaRPr lang="en-GB"/>
          </a:p>
        </p:txBody>
      </p:sp>
    </p:spTree>
    <p:extLst>
      <p:ext uri="{BB962C8B-B14F-4D97-AF65-F5344CB8AC3E}">
        <p14:creationId xmlns:p14="http://schemas.microsoft.com/office/powerpoint/2010/main" val="328491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20736-6826-C147-7723-F814A869D313}"/>
              </a:ext>
            </a:extLst>
          </p:cNvPr>
          <p:cNvSpPr>
            <a:spLocks noGrp="1"/>
          </p:cNvSpPr>
          <p:nvPr>
            <p:ph type="title"/>
          </p:nvPr>
        </p:nvSpPr>
        <p:spPr/>
        <p:txBody>
          <a:bodyPr/>
          <a:lstStyle/>
          <a:p>
            <a:r>
              <a:rPr lang="en-US" dirty="0">
                <a:solidFill>
                  <a:schemeClr val="bg1"/>
                </a:solidFill>
              </a:rPr>
              <a:t>The</a:t>
            </a:r>
            <a:r>
              <a:rPr lang="en-US" dirty="0"/>
              <a:t> Two Keys to Your Crypto</a:t>
            </a:r>
          </a:p>
        </p:txBody>
      </p:sp>
      <p:pic>
        <p:nvPicPr>
          <p:cNvPr id="8" name="Content Placeholder 7">
            <a:extLst>
              <a:ext uri="{FF2B5EF4-FFF2-40B4-BE49-F238E27FC236}">
                <a16:creationId xmlns:a16="http://schemas.microsoft.com/office/drawing/2014/main" id="{155A6CFE-3DEE-4ADA-6E1D-6D6CC17BA63F}"/>
              </a:ext>
            </a:extLst>
          </p:cNvPr>
          <p:cNvPicPr>
            <a:picLocks noGrp="1" noChangeAspect="1"/>
          </p:cNvPicPr>
          <p:nvPr>
            <p:ph idx="1"/>
          </p:nvPr>
        </p:nvPicPr>
        <p:blipFill>
          <a:blip r:embed="rId3"/>
          <a:stretch>
            <a:fillRect/>
          </a:stretch>
        </p:blipFill>
        <p:spPr>
          <a:xfrm>
            <a:off x="2832497" y="1570038"/>
            <a:ext cx="6527005" cy="4351337"/>
          </a:xfrm>
        </p:spPr>
      </p:pic>
      <p:sp>
        <p:nvSpPr>
          <p:cNvPr id="4" name="Slide Number Placeholder 3">
            <a:extLst>
              <a:ext uri="{FF2B5EF4-FFF2-40B4-BE49-F238E27FC236}">
                <a16:creationId xmlns:a16="http://schemas.microsoft.com/office/drawing/2014/main" id="{DC4F2439-C19B-0B92-9F4E-1916CEA7BC9B}"/>
              </a:ext>
            </a:extLst>
          </p:cNvPr>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2286136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006D-0E32-CCF7-CF66-3B0BEA1C3CA0}"/>
              </a:ext>
            </a:extLst>
          </p:cNvPr>
          <p:cNvSpPr>
            <a:spLocks noGrp="1"/>
          </p:cNvSpPr>
          <p:nvPr>
            <p:ph type="title"/>
          </p:nvPr>
        </p:nvSpPr>
        <p:spPr/>
        <p:txBody>
          <a:bodyPr>
            <a:normAutofit fontScale="90000"/>
          </a:bodyPr>
          <a:lstStyle/>
          <a:p>
            <a:br>
              <a:rPr lang="en-US" dirty="0"/>
            </a:br>
            <a:r>
              <a:rPr lang="en-US" dirty="0">
                <a:solidFill>
                  <a:schemeClr val="bg1"/>
                </a:solidFill>
              </a:rPr>
              <a:t>Key</a:t>
            </a:r>
            <a:r>
              <a:rPr lang="en-US" dirty="0"/>
              <a:t>s to Your Crypto</a:t>
            </a:r>
            <a:br>
              <a:rPr lang="en-US" dirty="0"/>
            </a:br>
            <a:endParaRPr lang="en-US" dirty="0"/>
          </a:p>
        </p:txBody>
      </p:sp>
      <p:sp>
        <p:nvSpPr>
          <p:cNvPr id="3" name="Content Placeholder 2">
            <a:extLst>
              <a:ext uri="{FF2B5EF4-FFF2-40B4-BE49-F238E27FC236}">
                <a16:creationId xmlns:a16="http://schemas.microsoft.com/office/drawing/2014/main" id="{BD07040C-C866-0036-2EB6-932C95A2DCEC}"/>
              </a:ext>
            </a:extLst>
          </p:cNvPr>
          <p:cNvSpPr>
            <a:spLocks noGrp="1"/>
          </p:cNvSpPr>
          <p:nvPr>
            <p:ph idx="1"/>
          </p:nvPr>
        </p:nvSpPr>
        <p:spPr/>
        <p:txBody>
          <a:bodyPr/>
          <a:lstStyle/>
          <a:p>
            <a:r>
              <a:rPr lang="en-US" dirty="0"/>
              <a:t>Public Address (your “account number”): This is like your bank account number or email address. It’s a long string of letters/numbers you share freely to receive funds.</a:t>
            </a:r>
          </a:p>
          <a:p>
            <a:r>
              <a:rPr lang="en-US" dirty="0"/>
              <a:t>Private Key (your password/signature): This is the secret key to your digital safe. It proves you own the funds in the wallet and allows you to spend them. Never share it with anyone!</a:t>
            </a:r>
          </a:p>
          <a:p>
            <a:endParaRPr lang="en-US" dirty="0"/>
          </a:p>
        </p:txBody>
      </p:sp>
      <p:sp>
        <p:nvSpPr>
          <p:cNvPr id="4" name="Slide Number Placeholder 3">
            <a:extLst>
              <a:ext uri="{FF2B5EF4-FFF2-40B4-BE49-F238E27FC236}">
                <a16:creationId xmlns:a16="http://schemas.microsoft.com/office/drawing/2014/main" id="{BB544F37-E70E-A203-8955-C3DF46DCB36F}"/>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442872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26C43-3C70-F4E8-B421-CAE6EB6D9202}"/>
              </a:ext>
            </a:extLst>
          </p:cNvPr>
          <p:cNvSpPr>
            <a:spLocks noGrp="1"/>
          </p:cNvSpPr>
          <p:nvPr>
            <p:ph type="title"/>
          </p:nvPr>
        </p:nvSpPr>
        <p:spPr/>
        <p:txBody>
          <a:bodyPr>
            <a:normAutofit fontScale="90000"/>
          </a:bodyPr>
          <a:lstStyle/>
          <a:p>
            <a:br>
              <a:rPr lang="en-US" dirty="0"/>
            </a:br>
            <a:r>
              <a:rPr lang="en-US" dirty="0">
                <a:solidFill>
                  <a:schemeClr val="bg1"/>
                </a:solidFill>
              </a:rPr>
              <a:t>Pub</a:t>
            </a:r>
            <a:r>
              <a:rPr lang="en-US" dirty="0"/>
              <a:t>lic vs. Private Keys: A Deeper Look</a:t>
            </a:r>
            <a:br>
              <a:rPr lang="en-US" dirty="0"/>
            </a:br>
            <a:endParaRPr lang="en-US" dirty="0"/>
          </a:p>
        </p:txBody>
      </p:sp>
      <p:sp>
        <p:nvSpPr>
          <p:cNvPr id="3" name="Content Placeholder 2">
            <a:extLst>
              <a:ext uri="{FF2B5EF4-FFF2-40B4-BE49-F238E27FC236}">
                <a16:creationId xmlns:a16="http://schemas.microsoft.com/office/drawing/2014/main" id="{BA5A9252-A870-ADAB-FBAB-3F58107C0E1B}"/>
              </a:ext>
            </a:extLst>
          </p:cNvPr>
          <p:cNvSpPr>
            <a:spLocks noGrp="1"/>
          </p:cNvSpPr>
          <p:nvPr>
            <p:ph idx="1"/>
          </p:nvPr>
        </p:nvSpPr>
        <p:spPr/>
        <p:txBody>
          <a:bodyPr/>
          <a:lstStyle/>
          <a:p>
            <a:r>
              <a:rPr lang="en-US" dirty="0"/>
              <a:t>Purpose: Public key is for receiving funds; Private key is for sending/spending funds.</a:t>
            </a:r>
          </a:p>
          <a:p>
            <a:r>
              <a:rPr lang="en-US" dirty="0"/>
              <a:t>Sharing: Public address can be shared freely (post it on your website if you want); Private key must be kept absolutely secret.</a:t>
            </a:r>
          </a:p>
          <a:p>
            <a:r>
              <a:rPr lang="en-US" dirty="0"/>
              <a:t>Analogy: Public = your mailbox address (anyone can send mail to it); Private = the key to open your mailbox (only you can open and take contents).</a:t>
            </a:r>
          </a:p>
          <a:p>
            <a:r>
              <a:rPr lang="en-US" dirty="0"/>
              <a:t>Recovery: Your public address can be regenerated from your private key. But if you lose your private key, your funds are lost forever – no bank or support line can recover them.</a:t>
            </a:r>
          </a:p>
          <a:p>
            <a:endParaRPr lang="en-US" dirty="0"/>
          </a:p>
        </p:txBody>
      </p:sp>
      <p:sp>
        <p:nvSpPr>
          <p:cNvPr id="4" name="Slide Number Placeholder 3">
            <a:extLst>
              <a:ext uri="{FF2B5EF4-FFF2-40B4-BE49-F238E27FC236}">
                <a16:creationId xmlns:a16="http://schemas.microsoft.com/office/drawing/2014/main" id="{1B1EC18E-4DE1-5796-37D3-86DEAB3B9E06}"/>
              </a:ext>
            </a:extLst>
          </p:cNvPr>
          <p:cNvSpPr>
            <a:spLocks noGrp="1"/>
          </p:cNvSpPr>
          <p:nvPr>
            <p:ph type="sldNum" sz="quarter" idx="12"/>
          </p:nvPr>
        </p:nvSpPr>
        <p:spPr/>
        <p:txBody>
          <a:bodyPr/>
          <a:lstStyle/>
          <a:p>
            <a:fld id="{D9F085D5-EC86-4F6A-B501-C1359CB39116}" type="slidenum">
              <a:rPr lang="en-GB" smtClean="0"/>
              <a:t>27</a:t>
            </a:fld>
            <a:endParaRPr lang="en-GB"/>
          </a:p>
        </p:txBody>
      </p:sp>
    </p:spTree>
    <p:extLst>
      <p:ext uri="{BB962C8B-B14F-4D97-AF65-F5344CB8AC3E}">
        <p14:creationId xmlns:p14="http://schemas.microsoft.com/office/powerpoint/2010/main" val="1204930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1399-02C8-9DE9-FCAB-F4BA8D3AAA2F}"/>
              </a:ext>
            </a:extLst>
          </p:cNvPr>
          <p:cNvSpPr>
            <a:spLocks noGrp="1"/>
          </p:cNvSpPr>
          <p:nvPr>
            <p:ph type="title"/>
          </p:nvPr>
        </p:nvSpPr>
        <p:spPr>
          <a:xfrm>
            <a:off x="401573" y="0"/>
            <a:ext cx="11473760" cy="1325563"/>
          </a:xfrm>
        </p:spPr>
        <p:txBody>
          <a:bodyPr/>
          <a:lstStyle/>
          <a:p>
            <a:r>
              <a:rPr lang="en-US" dirty="0"/>
              <a:t>   </a:t>
            </a:r>
            <a:r>
              <a:rPr lang="en-US" dirty="0">
                <a:solidFill>
                  <a:schemeClr val="bg1"/>
                </a:solidFill>
              </a:rPr>
              <a:t>Pub</a:t>
            </a:r>
            <a:r>
              <a:rPr lang="en-US" dirty="0"/>
              <a:t>lic Versus Private Keys</a:t>
            </a:r>
          </a:p>
        </p:txBody>
      </p:sp>
      <p:pic>
        <p:nvPicPr>
          <p:cNvPr id="6" name="Content Placeholder 5">
            <a:extLst>
              <a:ext uri="{FF2B5EF4-FFF2-40B4-BE49-F238E27FC236}">
                <a16:creationId xmlns:a16="http://schemas.microsoft.com/office/drawing/2014/main" id="{5884D715-30C7-8284-2EDB-C5DE0BFDF679}"/>
              </a:ext>
            </a:extLst>
          </p:cNvPr>
          <p:cNvPicPr>
            <a:picLocks noGrp="1" noChangeAspect="1"/>
          </p:cNvPicPr>
          <p:nvPr>
            <p:ph idx="1"/>
          </p:nvPr>
        </p:nvPicPr>
        <p:blipFill>
          <a:blip r:embed="rId3"/>
          <a:stretch>
            <a:fillRect/>
          </a:stretch>
        </p:blipFill>
        <p:spPr>
          <a:xfrm>
            <a:off x="2590800" y="2075656"/>
            <a:ext cx="7010400" cy="3340100"/>
          </a:xfrm>
        </p:spPr>
      </p:pic>
      <p:sp>
        <p:nvSpPr>
          <p:cNvPr id="4" name="Slide Number Placeholder 3">
            <a:extLst>
              <a:ext uri="{FF2B5EF4-FFF2-40B4-BE49-F238E27FC236}">
                <a16:creationId xmlns:a16="http://schemas.microsoft.com/office/drawing/2014/main" id="{1965C14F-4F78-72B6-5DB0-E961CF14717D}"/>
              </a:ext>
            </a:extLst>
          </p:cNvPr>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2265192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9A81-F57A-8E42-0F2C-C4035952F9EF}"/>
              </a:ext>
            </a:extLst>
          </p:cNvPr>
          <p:cNvSpPr>
            <a:spLocks noGrp="1"/>
          </p:cNvSpPr>
          <p:nvPr>
            <p:ph type="title"/>
          </p:nvPr>
        </p:nvSpPr>
        <p:spPr/>
        <p:txBody>
          <a:bodyPr/>
          <a:lstStyle/>
          <a:p>
            <a:r>
              <a:rPr lang="en-US" dirty="0">
                <a:solidFill>
                  <a:schemeClr val="bg1"/>
                </a:solidFill>
              </a:rPr>
              <a:t>Ma</a:t>
            </a:r>
            <a:r>
              <a:rPr lang="en-US" dirty="0"/>
              <a:t>king It Easy: QR Codes</a:t>
            </a:r>
          </a:p>
        </p:txBody>
      </p:sp>
      <p:sp>
        <p:nvSpPr>
          <p:cNvPr id="3" name="Content Placeholder 2">
            <a:extLst>
              <a:ext uri="{FF2B5EF4-FFF2-40B4-BE49-F238E27FC236}">
                <a16:creationId xmlns:a16="http://schemas.microsoft.com/office/drawing/2014/main" id="{9BFE8B54-8924-69D0-6BB5-E39D55B64014}"/>
              </a:ext>
            </a:extLst>
          </p:cNvPr>
          <p:cNvSpPr>
            <a:spLocks noGrp="1"/>
          </p:cNvSpPr>
          <p:nvPr>
            <p:ph idx="1"/>
          </p:nvPr>
        </p:nvSpPr>
        <p:spPr/>
        <p:txBody>
          <a:bodyPr>
            <a:normAutofit/>
          </a:bodyPr>
          <a:lstStyle/>
          <a:p>
            <a:r>
              <a:rPr lang="en-US" dirty="0"/>
              <a:t>Just like you might scan a QR code at a restaurant to view a menu, you can scan a QR code to send or receive cryptocurrency.</a:t>
            </a:r>
          </a:p>
          <a:p>
            <a:r>
              <a:rPr lang="en-US" dirty="0"/>
              <a:t>When you want to receive money, your wallet app can generate a unique QR code that represents your public address. The sender just opens their wallet, scans your code with their phone’s camera, and your long address is instantly and perfectly filled in, with no typing. It’s fast, easy, and eliminates human error. This makes transactions much more user-friendly – you don’t need to worry about mistyping a 30-character string.</a:t>
            </a:r>
          </a:p>
          <a:p>
            <a:endParaRPr lang="en-US" dirty="0"/>
          </a:p>
        </p:txBody>
      </p:sp>
      <p:sp>
        <p:nvSpPr>
          <p:cNvPr id="4" name="Slide Number Placeholder 3">
            <a:extLst>
              <a:ext uri="{FF2B5EF4-FFF2-40B4-BE49-F238E27FC236}">
                <a16:creationId xmlns:a16="http://schemas.microsoft.com/office/drawing/2014/main" id="{E091B08E-7933-3A64-85C7-D7C154BC0D13}"/>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353310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262860" y="1253331"/>
            <a:ext cx="11929140" cy="4351338"/>
          </a:xfrm>
        </p:spPr>
        <p:txBody>
          <a:bodyPr>
            <a:normAutofit/>
          </a:bodyPr>
          <a:lstStyle/>
          <a:p>
            <a:pPr>
              <a:spcAft>
                <a:spcPts val="1000"/>
              </a:spcAft>
            </a:pPr>
            <a:r>
              <a:rPr lang="en-US" dirty="0"/>
              <a:t>Contemporary Economic Policy</a:t>
            </a:r>
          </a:p>
          <a:p>
            <a:pPr lvl="1">
              <a:spcAft>
                <a:spcPts val="1000"/>
              </a:spcAft>
            </a:pPr>
            <a:r>
              <a:rPr lang="en-US" dirty="0"/>
              <a:t>Week 1 (6/2): Economic Update (Geoffrey Woglom, Amherst College) </a:t>
            </a:r>
          </a:p>
          <a:p>
            <a:pPr lvl="1">
              <a:spcAft>
                <a:spcPts val="1000"/>
              </a:spcAft>
            </a:pPr>
            <a:r>
              <a:rPr lang="en-US" dirty="0"/>
              <a:t>Week 2 (6/09): Climate Change Economics (Sarah Jacobson, Williams College)</a:t>
            </a:r>
          </a:p>
          <a:p>
            <a:pPr lvl="1">
              <a:spcAft>
                <a:spcPts val="1000"/>
              </a:spcAft>
            </a:pPr>
            <a:r>
              <a:rPr lang="en-US" dirty="0"/>
              <a:t>Week 3 (6/16): Economic Mobility (Jon Haveman, Exec Director, NEED) </a:t>
            </a:r>
          </a:p>
          <a:p>
            <a:pPr lvl="1">
              <a:spcAft>
                <a:spcPts val="1000"/>
              </a:spcAft>
            </a:pPr>
            <a:r>
              <a:rPr lang="en-US" dirty="0"/>
              <a:t>Week 4 (6/23): Health Economics (Robert </a:t>
            </a:r>
            <a:r>
              <a:rPr lang="en-US" dirty="0" err="1"/>
              <a:t>Rebelein</a:t>
            </a:r>
            <a:r>
              <a:rPr lang="en-US" dirty="0"/>
              <a:t>, Vassar College)</a:t>
            </a:r>
          </a:p>
          <a:p>
            <a:pPr lvl="1">
              <a:spcAft>
                <a:spcPts val="1000"/>
              </a:spcAft>
            </a:pPr>
            <a:r>
              <a:rPr lang="en-US" b="1" dirty="0"/>
              <a:t> Week 5 (6/30): Cryptocurrencies (Joan Nix Queens College (CUNY))</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815251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786A-898F-E81A-56B4-BF9C75C0EB1F}"/>
              </a:ext>
            </a:extLst>
          </p:cNvPr>
          <p:cNvSpPr>
            <a:spLocks noGrp="1"/>
          </p:cNvSpPr>
          <p:nvPr>
            <p:ph type="title"/>
          </p:nvPr>
        </p:nvSpPr>
        <p:spPr>
          <a:xfrm>
            <a:off x="312420" y="-62991"/>
            <a:ext cx="11567160" cy="1325563"/>
          </a:xfrm>
        </p:spPr>
        <p:txBody>
          <a:bodyPr/>
          <a:lstStyle/>
          <a:p>
            <a:r>
              <a:rPr lang="en-US" dirty="0"/>
              <a:t>    </a:t>
            </a:r>
            <a:r>
              <a:rPr lang="en-US" dirty="0">
                <a:solidFill>
                  <a:schemeClr val="bg1"/>
                </a:solidFill>
              </a:rPr>
              <a:t>Cre</a:t>
            </a:r>
            <a:r>
              <a:rPr lang="en-US" dirty="0"/>
              <a:t>ating a Wallet</a:t>
            </a:r>
          </a:p>
        </p:txBody>
      </p:sp>
      <p:sp>
        <p:nvSpPr>
          <p:cNvPr id="3" name="Content Placeholder 2">
            <a:extLst>
              <a:ext uri="{FF2B5EF4-FFF2-40B4-BE49-F238E27FC236}">
                <a16:creationId xmlns:a16="http://schemas.microsoft.com/office/drawing/2014/main" id="{B74FAB03-1BC5-C374-8CFA-6FB4401724CC}"/>
              </a:ext>
            </a:extLst>
          </p:cNvPr>
          <p:cNvSpPr>
            <a:spLocks noGrp="1"/>
          </p:cNvSpPr>
          <p:nvPr>
            <p:ph idx="1"/>
          </p:nvPr>
        </p:nvSpPr>
        <p:spPr/>
        <p:txBody>
          <a:bodyPr>
            <a:normAutofit fontScale="92500" lnSpcReduction="10000"/>
          </a:bodyPr>
          <a:lstStyle/>
          <a:p>
            <a:endParaRPr lang="en-US" dirty="0"/>
          </a:p>
          <a:p>
            <a:r>
              <a:rPr lang="en-US" dirty="0"/>
              <a:t>Open the app store and download a popular free wallet app (there are many options like Coinbase Wallet, Trust Wallet, etc.). After opening the app. The first thing you will see is a big button: “Create a New Wallet.”  Tap that.</a:t>
            </a:r>
          </a:p>
          <a:p>
            <a:r>
              <a:rPr lang="en-US" dirty="0"/>
              <a:t>Next, the wallet app is about to generate something extremely important: a “seed phrase” (also called a recovery phrase). This is essentially the master key to my entire wallet. The app now shows you a screen with a list of 12 random words. It’s instructing you to write these down and store them in a safe place. This isn’t just a friendly tip – it’s </a:t>
            </a:r>
            <a:r>
              <a:rPr lang="en-US" i="1" dirty="0"/>
              <a:t>critical</a:t>
            </a:r>
            <a:r>
              <a:rPr lang="en-US" dirty="0"/>
              <a:t> for security. You should physically write these 12 words on a piece of paper, as recommended.</a:t>
            </a:r>
          </a:p>
          <a:p>
            <a:endParaRPr lang="en-US" dirty="0"/>
          </a:p>
        </p:txBody>
      </p:sp>
      <p:sp>
        <p:nvSpPr>
          <p:cNvPr id="4" name="Slide Number Placeholder 3">
            <a:extLst>
              <a:ext uri="{FF2B5EF4-FFF2-40B4-BE49-F238E27FC236}">
                <a16:creationId xmlns:a16="http://schemas.microsoft.com/office/drawing/2014/main" id="{E2F2DD3B-5200-FAF2-E619-EEB92857BC02}"/>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282912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66F29-757D-F5A3-B9AB-A9198359CD29}"/>
              </a:ext>
            </a:extLst>
          </p:cNvPr>
          <p:cNvSpPr>
            <a:spLocks noGrp="1"/>
          </p:cNvSpPr>
          <p:nvPr>
            <p:ph type="title"/>
          </p:nvPr>
        </p:nvSpPr>
        <p:spPr>
          <a:xfrm>
            <a:off x="838200" y="91088"/>
            <a:ext cx="10515600" cy="1325563"/>
          </a:xfrm>
        </p:spPr>
        <p:txBody>
          <a:bodyPr/>
          <a:lstStyle/>
          <a:p>
            <a:r>
              <a:rPr lang="en-US" dirty="0">
                <a:solidFill>
                  <a:schemeClr val="bg1"/>
                </a:solidFill>
              </a:rPr>
              <a:t>The</a:t>
            </a:r>
            <a:r>
              <a:rPr lang="en-US" dirty="0"/>
              <a:t> All-Important Seed Phrase</a:t>
            </a:r>
          </a:p>
        </p:txBody>
      </p:sp>
      <p:sp>
        <p:nvSpPr>
          <p:cNvPr id="3" name="Content Placeholder 2">
            <a:extLst>
              <a:ext uri="{FF2B5EF4-FFF2-40B4-BE49-F238E27FC236}">
                <a16:creationId xmlns:a16="http://schemas.microsoft.com/office/drawing/2014/main" id="{F13CB372-93D6-253A-E246-1E4672FB6A88}"/>
              </a:ext>
            </a:extLst>
          </p:cNvPr>
          <p:cNvSpPr>
            <a:spLocks noGrp="1"/>
          </p:cNvSpPr>
          <p:nvPr>
            <p:ph idx="1"/>
          </p:nvPr>
        </p:nvSpPr>
        <p:spPr/>
        <p:txBody>
          <a:bodyPr/>
          <a:lstStyle/>
          <a:p>
            <a:r>
              <a:rPr lang="en-US" dirty="0"/>
              <a:t>Your Seed Phrase = Your Master Key. A random list of 12–24 words that can restore your entire wallet (and all funds) on any device.</a:t>
            </a:r>
          </a:p>
          <a:p>
            <a:r>
              <a:rPr lang="en-US" dirty="0"/>
              <a:t>Guard it with your life: Write it down and keep it offline in a secure place. </a:t>
            </a:r>
            <a:r>
              <a:rPr lang="en-US" i="1" dirty="0"/>
              <a:t>Never store it digitally or share it!</a:t>
            </a:r>
            <a:r>
              <a:rPr lang="en-US" dirty="0"/>
              <a:t> (If someone gets this phrase, they can control all your crypto.)</a:t>
            </a:r>
          </a:p>
          <a:p>
            <a:endParaRPr lang="en-US" dirty="0"/>
          </a:p>
        </p:txBody>
      </p:sp>
      <p:sp>
        <p:nvSpPr>
          <p:cNvPr id="4" name="Slide Number Placeholder 3">
            <a:extLst>
              <a:ext uri="{FF2B5EF4-FFF2-40B4-BE49-F238E27FC236}">
                <a16:creationId xmlns:a16="http://schemas.microsoft.com/office/drawing/2014/main" id="{509090F4-B6F4-B22D-673B-87B7E6AF96DA}"/>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3275225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11651-D008-768E-FBE0-3766FDE704C8}"/>
              </a:ext>
            </a:extLst>
          </p:cNvPr>
          <p:cNvSpPr>
            <a:spLocks noGrp="1"/>
          </p:cNvSpPr>
          <p:nvPr>
            <p:ph type="title"/>
          </p:nvPr>
        </p:nvSpPr>
        <p:spPr/>
        <p:txBody>
          <a:bodyPr/>
          <a:lstStyle/>
          <a:p>
            <a:r>
              <a:rPr lang="en-US" dirty="0">
                <a:solidFill>
                  <a:schemeClr val="bg1"/>
                </a:solidFill>
              </a:rPr>
              <a:t>Ste</a:t>
            </a:r>
            <a:r>
              <a:rPr lang="en-US" dirty="0"/>
              <a:t>p 1: Open Your Wallet App</a:t>
            </a:r>
          </a:p>
        </p:txBody>
      </p:sp>
      <p:pic>
        <p:nvPicPr>
          <p:cNvPr id="5" name="Content Placeholder 4">
            <a:extLst>
              <a:ext uri="{FF2B5EF4-FFF2-40B4-BE49-F238E27FC236}">
                <a16:creationId xmlns:a16="http://schemas.microsoft.com/office/drawing/2014/main" id="{E4D8F853-9CCF-4472-18CF-1C5725612EF6}"/>
              </a:ext>
            </a:extLst>
          </p:cNvPr>
          <p:cNvPicPr>
            <a:picLocks noGrp="1" noChangeAspect="1"/>
          </p:cNvPicPr>
          <p:nvPr>
            <p:ph idx="1"/>
          </p:nvPr>
        </p:nvPicPr>
        <p:blipFill>
          <a:blip r:embed="rId3"/>
          <a:stretch>
            <a:fillRect/>
          </a:stretch>
        </p:blipFill>
        <p:spPr>
          <a:xfrm>
            <a:off x="4645554" y="1570038"/>
            <a:ext cx="2900891" cy="4351337"/>
          </a:xfrm>
          <a:prstGeom prst="rect">
            <a:avLst/>
          </a:prstGeom>
        </p:spPr>
      </p:pic>
      <p:sp>
        <p:nvSpPr>
          <p:cNvPr id="4" name="Slide Number Placeholder 3">
            <a:extLst>
              <a:ext uri="{FF2B5EF4-FFF2-40B4-BE49-F238E27FC236}">
                <a16:creationId xmlns:a16="http://schemas.microsoft.com/office/drawing/2014/main" id="{2FCC002F-EC8D-0344-5C62-811DE4BC6369}"/>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665809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1C7C5-600D-27E7-F0E8-738A796C8F4C}"/>
              </a:ext>
            </a:extLst>
          </p:cNvPr>
          <p:cNvSpPr>
            <a:spLocks noGrp="1"/>
          </p:cNvSpPr>
          <p:nvPr>
            <p:ph type="title"/>
          </p:nvPr>
        </p:nvSpPr>
        <p:spPr/>
        <p:txBody>
          <a:bodyPr>
            <a:normAutofit fontScale="90000"/>
          </a:bodyPr>
          <a:lstStyle/>
          <a:p>
            <a:br>
              <a:rPr lang="en-US" dirty="0"/>
            </a:br>
            <a:br>
              <a:rPr lang="en-US" dirty="0"/>
            </a:br>
            <a:r>
              <a:rPr lang="en-US" dirty="0">
                <a:solidFill>
                  <a:schemeClr val="bg1"/>
                </a:solidFill>
              </a:rPr>
              <a:t>Ste</a:t>
            </a:r>
            <a:r>
              <a:rPr lang="en-US" dirty="0"/>
              <a:t>p 2: Enter the Recipient's Address (or Scan QR Code) </a:t>
            </a:r>
            <a:br>
              <a:rPr lang="en-US" dirty="0"/>
            </a:br>
            <a:endParaRPr lang="en-US" dirty="0"/>
          </a:p>
        </p:txBody>
      </p:sp>
      <p:pic>
        <p:nvPicPr>
          <p:cNvPr id="5" name="Content Placeholder 4">
            <a:extLst>
              <a:ext uri="{FF2B5EF4-FFF2-40B4-BE49-F238E27FC236}">
                <a16:creationId xmlns:a16="http://schemas.microsoft.com/office/drawing/2014/main" id="{2BB43A0E-CBA8-A96E-64F6-7771A455829C}"/>
              </a:ext>
            </a:extLst>
          </p:cNvPr>
          <p:cNvPicPr>
            <a:picLocks noGrp="1" noChangeAspect="1"/>
          </p:cNvPicPr>
          <p:nvPr>
            <p:ph idx="1"/>
          </p:nvPr>
        </p:nvPicPr>
        <p:blipFill>
          <a:blip r:embed="rId3"/>
          <a:stretch>
            <a:fillRect/>
          </a:stretch>
        </p:blipFill>
        <p:spPr>
          <a:xfrm>
            <a:off x="4645554" y="1570038"/>
            <a:ext cx="2900891" cy="4351337"/>
          </a:xfrm>
          <a:prstGeom prst="rect">
            <a:avLst/>
          </a:prstGeom>
        </p:spPr>
      </p:pic>
      <p:sp>
        <p:nvSpPr>
          <p:cNvPr id="4" name="Slide Number Placeholder 3">
            <a:extLst>
              <a:ext uri="{FF2B5EF4-FFF2-40B4-BE49-F238E27FC236}">
                <a16:creationId xmlns:a16="http://schemas.microsoft.com/office/drawing/2014/main" id="{C1A3EC61-1D96-9476-4EE2-5507AF15902C}"/>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1633303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A368-610E-159C-47B9-F51E97BB2D12}"/>
              </a:ext>
            </a:extLst>
          </p:cNvPr>
          <p:cNvSpPr>
            <a:spLocks noGrp="1"/>
          </p:cNvSpPr>
          <p:nvPr>
            <p:ph type="title"/>
          </p:nvPr>
        </p:nvSpPr>
        <p:spPr/>
        <p:txBody>
          <a:bodyPr>
            <a:normAutofit fontScale="90000"/>
          </a:bodyPr>
          <a:lstStyle/>
          <a:p>
            <a:br>
              <a:rPr lang="en-US" dirty="0"/>
            </a:br>
            <a:r>
              <a:rPr lang="en-US" dirty="0">
                <a:solidFill>
                  <a:schemeClr val="bg1"/>
                </a:solidFill>
              </a:rPr>
              <a:t>Ste</a:t>
            </a:r>
            <a:r>
              <a:rPr lang="en-US" dirty="0"/>
              <a:t>p 3: Enter the Amount &amp; Review the Fee" </a:t>
            </a:r>
            <a:br>
              <a:rPr lang="en-US" dirty="0"/>
            </a:br>
            <a:endParaRPr lang="en-US" dirty="0"/>
          </a:p>
        </p:txBody>
      </p:sp>
      <p:pic>
        <p:nvPicPr>
          <p:cNvPr id="7" name="Content Placeholder 6">
            <a:extLst>
              <a:ext uri="{FF2B5EF4-FFF2-40B4-BE49-F238E27FC236}">
                <a16:creationId xmlns:a16="http://schemas.microsoft.com/office/drawing/2014/main" id="{9B3B6F23-BABB-BABA-7245-A56E07CA1B2B}"/>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BBFDA5B8-A995-2C37-C25B-CE4BBDADEA45}"/>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1870770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46B5-20C2-BFB0-710D-D1086555DBF1}"/>
              </a:ext>
            </a:extLst>
          </p:cNvPr>
          <p:cNvSpPr>
            <a:spLocks noGrp="1"/>
          </p:cNvSpPr>
          <p:nvPr>
            <p:ph type="title"/>
          </p:nvPr>
        </p:nvSpPr>
        <p:spPr/>
        <p:txBody>
          <a:bodyPr>
            <a:normAutofit fontScale="90000"/>
          </a:bodyPr>
          <a:lstStyle/>
          <a:p>
            <a:br>
              <a:rPr lang="en-US" dirty="0"/>
            </a:br>
            <a:r>
              <a:rPr lang="en-US" dirty="0">
                <a:solidFill>
                  <a:schemeClr val="bg1"/>
                </a:solidFill>
              </a:rPr>
              <a:t>Ste</a:t>
            </a:r>
            <a:r>
              <a:rPr lang="en-US" dirty="0"/>
              <a:t>p 4: Confirm the Transaction</a:t>
            </a:r>
            <a:br>
              <a:rPr lang="en-US" dirty="0"/>
            </a:br>
            <a:endParaRPr lang="en-US" dirty="0"/>
          </a:p>
        </p:txBody>
      </p:sp>
      <p:sp>
        <p:nvSpPr>
          <p:cNvPr id="3" name="Content Placeholder 2">
            <a:extLst>
              <a:ext uri="{FF2B5EF4-FFF2-40B4-BE49-F238E27FC236}">
                <a16:creationId xmlns:a16="http://schemas.microsoft.com/office/drawing/2014/main" id="{FEF7A75D-59C9-6B5D-B469-2E333252226D}"/>
              </a:ext>
            </a:extLst>
          </p:cNvPr>
          <p:cNvSpPr>
            <a:spLocks noGrp="1"/>
          </p:cNvSpPr>
          <p:nvPr>
            <p:ph idx="1"/>
          </p:nvPr>
        </p:nvSpPr>
        <p:spPr/>
        <p:txBody>
          <a:bodyPr/>
          <a:lstStyle/>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51E39B57-B452-8E13-ABEA-0C1438B883B4}"/>
              </a:ext>
            </a:extLst>
          </p:cNvPr>
          <p:cNvSpPr>
            <a:spLocks noGrp="1"/>
          </p:cNvSpPr>
          <p:nvPr>
            <p:ph type="sldNum" sz="quarter" idx="12"/>
          </p:nvPr>
        </p:nvSpPr>
        <p:spPr/>
        <p:txBody>
          <a:bodyPr/>
          <a:lstStyle/>
          <a:p>
            <a:fld id="{D9F085D5-EC86-4F6A-B501-C1359CB39116}" type="slidenum">
              <a:rPr lang="en-GB" smtClean="0"/>
              <a:t>35</a:t>
            </a:fld>
            <a:endParaRPr lang="en-GB"/>
          </a:p>
        </p:txBody>
      </p:sp>
      <p:pic>
        <p:nvPicPr>
          <p:cNvPr id="12" name="Picture 11">
            <a:extLst>
              <a:ext uri="{FF2B5EF4-FFF2-40B4-BE49-F238E27FC236}">
                <a16:creationId xmlns:a16="http://schemas.microsoft.com/office/drawing/2014/main" id="{EEFBFB78-39FF-940E-CC5C-6BBE3069871B}"/>
              </a:ext>
            </a:extLst>
          </p:cNvPr>
          <p:cNvPicPr>
            <a:picLocks noChangeAspect="1"/>
          </p:cNvPicPr>
          <p:nvPr/>
        </p:nvPicPr>
        <p:blipFill>
          <a:blip r:embed="rId3"/>
          <a:stretch>
            <a:fillRect/>
          </a:stretch>
        </p:blipFill>
        <p:spPr>
          <a:xfrm>
            <a:off x="4563290" y="1121330"/>
            <a:ext cx="3064753" cy="4978256"/>
          </a:xfrm>
          <a:prstGeom prst="rect">
            <a:avLst/>
          </a:prstGeom>
        </p:spPr>
      </p:pic>
    </p:spTree>
    <p:extLst>
      <p:ext uri="{BB962C8B-B14F-4D97-AF65-F5344CB8AC3E}">
        <p14:creationId xmlns:p14="http://schemas.microsoft.com/office/powerpoint/2010/main" val="3731377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E505-73E4-D2F9-0E10-510B2CD7C697}"/>
              </a:ext>
            </a:extLst>
          </p:cNvPr>
          <p:cNvSpPr>
            <a:spLocks noGrp="1"/>
          </p:cNvSpPr>
          <p:nvPr>
            <p:ph type="title"/>
          </p:nvPr>
        </p:nvSpPr>
        <p:spPr>
          <a:xfrm>
            <a:off x="838200" y="-62991"/>
            <a:ext cx="10515600" cy="1325563"/>
          </a:xfrm>
        </p:spPr>
        <p:txBody>
          <a:bodyPr/>
          <a:lstStyle/>
          <a:p>
            <a:r>
              <a:rPr lang="en-US" dirty="0">
                <a:solidFill>
                  <a:schemeClr val="bg1"/>
                </a:solidFill>
              </a:rPr>
              <a:t>Las</a:t>
            </a:r>
            <a:r>
              <a:rPr lang="en-US" dirty="0"/>
              <a:t>t Transactions-Different Example</a:t>
            </a:r>
          </a:p>
        </p:txBody>
      </p:sp>
      <p:sp>
        <p:nvSpPr>
          <p:cNvPr id="4" name="Slide Number Placeholder 3">
            <a:extLst>
              <a:ext uri="{FF2B5EF4-FFF2-40B4-BE49-F238E27FC236}">
                <a16:creationId xmlns:a16="http://schemas.microsoft.com/office/drawing/2014/main" id="{2705E52C-B9CB-8C02-5C04-CBAC6C5290E6}"/>
              </a:ext>
            </a:extLst>
          </p:cNvPr>
          <p:cNvSpPr>
            <a:spLocks noGrp="1"/>
          </p:cNvSpPr>
          <p:nvPr>
            <p:ph type="sldNum" sz="quarter" idx="12"/>
          </p:nvPr>
        </p:nvSpPr>
        <p:spPr/>
        <p:txBody>
          <a:bodyPr/>
          <a:lstStyle/>
          <a:p>
            <a:fld id="{D9F085D5-EC86-4F6A-B501-C1359CB39116}" type="slidenum">
              <a:rPr lang="en-GB" smtClean="0"/>
              <a:t>36</a:t>
            </a:fld>
            <a:endParaRPr lang="en-GB"/>
          </a:p>
        </p:txBody>
      </p:sp>
      <p:sp>
        <p:nvSpPr>
          <p:cNvPr id="12" name="Content Placeholder 11">
            <a:extLst>
              <a:ext uri="{FF2B5EF4-FFF2-40B4-BE49-F238E27FC236}">
                <a16:creationId xmlns:a16="http://schemas.microsoft.com/office/drawing/2014/main" id="{6469E1D6-C67C-3FA1-CBAD-6064CD639721}"/>
              </a:ext>
            </a:extLst>
          </p:cNvPr>
          <p:cNvSpPr>
            <a:spLocks noGrp="1"/>
          </p:cNvSpPr>
          <p:nvPr>
            <p:ph idx="1"/>
          </p:nvPr>
        </p:nvSpPr>
        <p:spPr/>
        <p:txBody>
          <a:bodyPr>
            <a:normAutofit/>
          </a:bodyPr>
          <a:lstStyle/>
          <a:p>
            <a:r>
              <a:rPr lang="en-US" dirty="0"/>
              <a:t>80e9ee6de0d2cba1ebc521867907296e0b8856131ed73df6dec67e587014207f </a:t>
            </a:r>
          </a:p>
          <a:p>
            <a:r>
              <a:rPr lang="en-US" dirty="0"/>
              <a:t>Fri, 27 Jun 2025 20:55:15</a:t>
            </a:r>
          </a:p>
          <a:p>
            <a:r>
              <a:rPr lang="en-US" dirty="0"/>
              <a:t> tb1qtqvm5nrdqqc5qc4ah58tsxvpyhjajvk9sv3aqt pending</a:t>
            </a:r>
          </a:p>
          <a:p>
            <a:r>
              <a:rPr lang="en-US" dirty="0"/>
              <a:t> -0.0001</a:t>
            </a:r>
          </a:p>
          <a:p>
            <a:r>
              <a:rPr lang="en-US" dirty="0"/>
              <a:t> 0.00000146 fee</a:t>
            </a:r>
          </a:p>
          <a:p>
            <a:pPr marL="0" indent="0">
              <a:buNone/>
            </a:pPr>
            <a:r>
              <a:rPr lang="en-US" dirty="0"/>
              <a:t> </a:t>
            </a:r>
          </a:p>
        </p:txBody>
      </p:sp>
    </p:spTree>
    <p:extLst>
      <p:ext uri="{BB962C8B-B14F-4D97-AF65-F5344CB8AC3E}">
        <p14:creationId xmlns:p14="http://schemas.microsoft.com/office/powerpoint/2010/main" val="2528578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33B4-537C-3DB7-F14E-6A64C195B542}"/>
              </a:ext>
            </a:extLst>
          </p:cNvPr>
          <p:cNvSpPr>
            <a:spLocks noGrp="1"/>
          </p:cNvSpPr>
          <p:nvPr>
            <p:ph type="title"/>
          </p:nvPr>
        </p:nvSpPr>
        <p:spPr/>
        <p:txBody>
          <a:bodyPr>
            <a:normAutofit fontScale="90000"/>
          </a:bodyPr>
          <a:lstStyle/>
          <a:p>
            <a:br>
              <a:rPr lang="en-US" dirty="0"/>
            </a:br>
            <a:r>
              <a:rPr lang="en-US" dirty="0">
                <a:solidFill>
                  <a:schemeClr val="bg1"/>
                </a:solidFill>
              </a:rPr>
              <a:t>Und</a:t>
            </a:r>
            <a:r>
              <a:rPr lang="en-US" dirty="0"/>
              <a:t>erstanding the Last Transactions List in a Crypto Wallet</a:t>
            </a:r>
          </a:p>
        </p:txBody>
      </p:sp>
      <p:sp>
        <p:nvSpPr>
          <p:cNvPr id="3" name="Content Placeholder 2">
            <a:extLst>
              <a:ext uri="{FF2B5EF4-FFF2-40B4-BE49-F238E27FC236}">
                <a16:creationId xmlns:a16="http://schemas.microsoft.com/office/drawing/2014/main" id="{F95C514C-CA74-4997-BE48-F0C822406DDF}"/>
              </a:ext>
            </a:extLst>
          </p:cNvPr>
          <p:cNvSpPr>
            <a:spLocks noGrp="1"/>
          </p:cNvSpPr>
          <p:nvPr>
            <p:ph idx="1"/>
          </p:nvPr>
        </p:nvSpPr>
        <p:spPr>
          <a:xfrm>
            <a:off x="773430" y="1341813"/>
            <a:ext cx="10515600" cy="4351338"/>
          </a:xfrm>
        </p:spPr>
        <p:txBody>
          <a:bodyPr>
            <a:normAutofit fontScale="62500" lnSpcReduction="20000"/>
          </a:bodyPr>
          <a:lstStyle/>
          <a:p>
            <a:endParaRPr lang="en-US" dirty="0"/>
          </a:p>
          <a:p>
            <a:r>
              <a:rPr lang="en-US" dirty="0"/>
              <a:t>TXID 80e9ee6de0d2cba1...7014207f – This is the unique reference ID for the transaction (our transaction’s “receipt number” on the blockchain).</a:t>
            </a:r>
          </a:p>
          <a:p>
            <a:r>
              <a:rPr lang="en-US" dirty="0"/>
              <a:t>Date/Time Fri, 27 Jun 2025 20:55:15 – At about 8:55 PM on June 27, 2025, we initiated this transaction.</a:t>
            </a:r>
          </a:p>
          <a:p>
            <a:r>
              <a:rPr lang="en-US" dirty="0"/>
              <a:t>Address tb1qtqvm5nrdqqc5qc4ah58tsxvpyhjajvk9sv3aqt – This is the Bitcoin address of the recipient. The funds are being sent </a:t>
            </a:r>
            <a:r>
              <a:rPr lang="en-US" i="1" dirty="0"/>
              <a:t>to this address</a:t>
            </a:r>
            <a:r>
              <a:rPr lang="en-US" dirty="0"/>
              <a:t>. (Because it starts with “tb1”, we know it’s a </a:t>
            </a:r>
            <a:r>
              <a:rPr lang="en-US" dirty="0" err="1"/>
              <a:t>testnet</a:t>
            </a:r>
            <a:r>
              <a:rPr lang="en-US" dirty="0"/>
              <a:t> Bitcoin address, but functionally it represents the receiver’s account in this example.)</a:t>
            </a:r>
          </a:p>
          <a:p>
            <a:r>
              <a:rPr lang="en-US" dirty="0"/>
              <a:t>Status pending – The transaction has been broadcast but is not yet confirmed on the blockchain. It’s waiting for inclusion in a block. Once miners include it and it gets enough confirmations, this status will update to confirmed and show a confirmation time.</a:t>
            </a:r>
          </a:p>
          <a:p>
            <a:r>
              <a:rPr lang="en-US" dirty="0"/>
              <a:t>Amount -0.0001 BTC – We (the sender) are sending 0.0001 BTC. The negative sign indicates this amount is leaving our wallet. If this were incoming, it would show as +0.0001. So we’re paying out 0.0001 BTC to someone.</a:t>
            </a:r>
          </a:p>
          <a:p>
            <a:r>
              <a:rPr lang="en-US" dirty="0"/>
              <a:t>Fee 0.00000146 BTC – In order to send that 0.0001 BTC, we’re also paying a network fee of 0.00000146 BTC to the miners. This ensures the transaction will be processed. It’s a very small fee (a tiny fraction of a Bitcoin).</a:t>
            </a:r>
          </a:p>
          <a:p>
            <a:endParaRPr lang="en-US" dirty="0"/>
          </a:p>
        </p:txBody>
      </p:sp>
      <p:sp>
        <p:nvSpPr>
          <p:cNvPr id="4" name="Slide Number Placeholder 3">
            <a:extLst>
              <a:ext uri="{FF2B5EF4-FFF2-40B4-BE49-F238E27FC236}">
                <a16:creationId xmlns:a16="http://schemas.microsoft.com/office/drawing/2014/main" id="{4BDFDEA6-72EF-D18F-5411-33465B5425CC}"/>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1827042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98A4A-199D-E543-D89D-03A47BB9D94D}"/>
              </a:ext>
            </a:extLst>
          </p:cNvPr>
          <p:cNvSpPr>
            <a:spLocks noGrp="1"/>
          </p:cNvSpPr>
          <p:nvPr>
            <p:ph type="title"/>
          </p:nvPr>
        </p:nvSpPr>
        <p:spPr/>
        <p:txBody>
          <a:bodyPr/>
          <a:lstStyle/>
          <a:p>
            <a:r>
              <a:rPr lang="en-US" dirty="0">
                <a:solidFill>
                  <a:schemeClr val="bg1"/>
                </a:solidFill>
              </a:rPr>
              <a:t>In P</a:t>
            </a:r>
            <a:r>
              <a:rPr lang="en-US" dirty="0"/>
              <a:t>lain English</a:t>
            </a:r>
          </a:p>
        </p:txBody>
      </p:sp>
      <p:sp>
        <p:nvSpPr>
          <p:cNvPr id="3" name="Content Placeholder 2">
            <a:extLst>
              <a:ext uri="{FF2B5EF4-FFF2-40B4-BE49-F238E27FC236}">
                <a16:creationId xmlns:a16="http://schemas.microsoft.com/office/drawing/2014/main" id="{2BB4D515-CF26-1503-F28D-0AB29966CE1A}"/>
              </a:ext>
            </a:extLst>
          </p:cNvPr>
          <p:cNvSpPr>
            <a:spLocks noGrp="1"/>
          </p:cNvSpPr>
          <p:nvPr>
            <p:ph idx="1"/>
          </p:nvPr>
        </p:nvSpPr>
        <p:spPr/>
        <p:txBody>
          <a:bodyPr/>
          <a:lstStyle/>
          <a:p>
            <a:r>
              <a:rPr lang="en-US" i="1" dirty="0"/>
              <a:t>On June 27, 2025, a transaction (ID beginning 80e9ee6d...) was created to send 0.0001 BTC to the address tb1qtqvm5...sv3aqt. The transaction is currently pending (not yet confirmed on the blockchain) and included a network fee of 0.00000146 BTC.</a:t>
            </a:r>
            <a:r>
              <a:rPr lang="en-US" dirty="0"/>
              <a:t> Once this transaction gets confirmed (with enough block confirmations), it will no longer be pending, and the recipient will officially have the 0.0001 BTC.</a:t>
            </a:r>
          </a:p>
        </p:txBody>
      </p:sp>
      <p:sp>
        <p:nvSpPr>
          <p:cNvPr id="4" name="Slide Number Placeholder 3">
            <a:extLst>
              <a:ext uri="{FF2B5EF4-FFF2-40B4-BE49-F238E27FC236}">
                <a16:creationId xmlns:a16="http://schemas.microsoft.com/office/drawing/2014/main" id="{A1F6ED72-BF6D-2FBE-9646-A36EE8E6548C}"/>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4080574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221CD-5019-BC81-2B72-FDC04405F0C2}"/>
              </a:ext>
            </a:extLst>
          </p:cNvPr>
          <p:cNvSpPr>
            <a:spLocks noGrp="1"/>
          </p:cNvSpPr>
          <p:nvPr>
            <p:ph type="title"/>
          </p:nvPr>
        </p:nvSpPr>
        <p:spPr/>
        <p:txBody>
          <a:bodyPr/>
          <a:lstStyle/>
          <a:p>
            <a:r>
              <a:rPr lang="en-US" dirty="0">
                <a:solidFill>
                  <a:schemeClr val="bg1"/>
                </a:solidFill>
              </a:rPr>
              <a:t>Wh</a:t>
            </a:r>
            <a:r>
              <a:rPr lang="en-US" dirty="0"/>
              <a:t>at’s Happening Behind the Scenes?</a:t>
            </a:r>
          </a:p>
        </p:txBody>
      </p:sp>
      <p:sp>
        <p:nvSpPr>
          <p:cNvPr id="3" name="Content Placeholder 2">
            <a:extLst>
              <a:ext uri="{FF2B5EF4-FFF2-40B4-BE49-F238E27FC236}">
                <a16:creationId xmlns:a16="http://schemas.microsoft.com/office/drawing/2014/main" id="{FEA73D51-3952-CDE1-F2E5-CA3A7A11B0A9}"/>
              </a:ext>
            </a:extLst>
          </p:cNvPr>
          <p:cNvSpPr>
            <a:spLocks noGrp="1"/>
          </p:cNvSpPr>
          <p:nvPr>
            <p:ph idx="1"/>
          </p:nvPr>
        </p:nvSpPr>
        <p:spPr/>
        <p:txBody>
          <a:bodyPr/>
          <a:lstStyle/>
          <a:p>
            <a:r>
              <a:rPr lang="en-US" dirty="0"/>
              <a:t>When you hit send, your transaction is broadcast to a global network of computers.</a:t>
            </a:r>
          </a:p>
          <a:p>
            <a:r>
              <a:rPr lang="en-US" dirty="0"/>
              <a:t>Miners (network participants) collect pending transactions into a block and add it to the blockchain – a permanent, shared digital ledger of all transactions. Once added to a block, a transaction cannot be altered.</a:t>
            </a:r>
          </a:p>
          <a:p>
            <a:endParaRPr lang="en-US" dirty="0"/>
          </a:p>
        </p:txBody>
      </p:sp>
      <p:sp>
        <p:nvSpPr>
          <p:cNvPr id="4" name="Slide Number Placeholder 3">
            <a:extLst>
              <a:ext uri="{FF2B5EF4-FFF2-40B4-BE49-F238E27FC236}">
                <a16:creationId xmlns:a16="http://schemas.microsoft.com/office/drawing/2014/main" id="{753C8CF8-EEE1-A76E-6A8B-F8AD8A8E5E20}"/>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4021429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normAutofit/>
          </a:bodyPr>
          <a:lstStyle/>
          <a:p>
            <a:r>
              <a:rPr lang="en-US" dirty="0"/>
              <a:t>Submit questions in the chat or by raising your digital hand.</a:t>
            </a:r>
          </a:p>
          <a:p>
            <a:pPr lvl="1"/>
            <a:r>
              <a:rPr lang="en-US" dirty="0"/>
              <a:t>I will try to handle them as they come up.</a:t>
            </a:r>
          </a:p>
          <a:p>
            <a:r>
              <a:rPr lang="en-US" dirty="0"/>
              <a:t>We will do a verbal Q&amp;A once the material has been presented.</a:t>
            </a:r>
          </a:p>
          <a:p>
            <a:r>
              <a:rPr lang="en-US" dirty="0"/>
              <a:t>Slides will be available from the NEED website tomorrow (https://www.needecon.org/</a:t>
            </a:r>
            <a:r>
              <a:rPr lang="en-US" dirty="0" err="1"/>
              <a:t>delivered_presentations.php</a:t>
            </a:r>
            <a:r>
              <a:rPr lang="en-US" dirty="0"/>
              <a:t>)</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dirty="0"/>
          </a:p>
        </p:txBody>
      </p:sp>
    </p:spTree>
    <p:extLst>
      <p:ext uri="{BB962C8B-B14F-4D97-AF65-F5344CB8AC3E}">
        <p14:creationId xmlns:p14="http://schemas.microsoft.com/office/powerpoint/2010/main" val="106162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D6AD-0014-316C-B611-8331A989C253}"/>
              </a:ext>
            </a:extLst>
          </p:cNvPr>
          <p:cNvSpPr>
            <a:spLocks noGrp="1"/>
          </p:cNvSpPr>
          <p:nvPr>
            <p:ph type="title"/>
          </p:nvPr>
        </p:nvSpPr>
        <p:spPr/>
        <p:txBody>
          <a:bodyPr/>
          <a:lstStyle/>
          <a:p>
            <a:r>
              <a:rPr lang="en-US" dirty="0" err="1">
                <a:solidFill>
                  <a:schemeClr val="bg1"/>
                </a:solidFill>
              </a:rPr>
              <a:t>The</a:t>
            </a:r>
            <a:r>
              <a:rPr lang="en-US" dirty="0" err="1"/>
              <a:t>“Digital</a:t>
            </a:r>
            <a:r>
              <a:rPr lang="en-US" dirty="0"/>
              <a:t> Lottery” (Mining)</a:t>
            </a:r>
          </a:p>
        </p:txBody>
      </p:sp>
      <p:sp>
        <p:nvSpPr>
          <p:cNvPr id="3" name="Content Placeholder 2">
            <a:extLst>
              <a:ext uri="{FF2B5EF4-FFF2-40B4-BE49-F238E27FC236}">
                <a16:creationId xmlns:a16="http://schemas.microsoft.com/office/drawing/2014/main" id="{C959C608-2D8E-8D2A-331D-0A84CEB01C28}"/>
              </a:ext>
            </a:extLst>
          </p:cNvPr>
          <p:cNvSpPr>
            <a:spLocks noGrp="1"/>
          </p:cNvSpPr>
          <p:nvPr>
            <p:ph idx="1"/>
          </p:nvPr>
        </p:nvSpPr>
        <p:spPr/>
        <p:txBody>
          <a:bodyPr/>
          <a:lstStyle/>
          <a:p>
            <a:r>
              <a:rPr lang="en-US" dirty="0"/>
              <a:t>New bitcoins are created through mining – it’s like a global lottery where powerful computers compete to solve a math puzzle every ~10 minutes. The winner gets to add the next block to the blockchain </a:t>
            </a:r>
            <a:r>
              <a:rPr lang="en-US" i="1" dirty="0"/>
              <a:t>and</a:t>
            </a:r>
            <a:r>
              <a:rPr lang="en-US" dirty="0"/>
              <a:t> is rewarded with a set amount of brand-new Bitcoin.</a:t>
            </a:r>
          </a:p>
        </p:txBody>
      </p:sp>
      <p:sp>
        <p:nvSpPr>
          <p:cNvPr id="4" name="Slide Number Placeholder 3">
            <a:extLst>
              <a:ext uri="{FF2B5EF4-FFF2-40B4-BE49-F238E27FC236}">
                <a16:creationId xmlns:a16="http://schemas.microsoft.com/office/drawing/2014/main" id="{7FA83F2F-AFF3-9945-1E19-561FCBC62C86}"/>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2087275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71E-A442-FE9D-25A2-E076D04DE043}"/>
              </a:ext>
            </a:extLst>
          </p:cNvPr>
          <p:cNvSpPr>
            <a:spLocks noGrp="1"/>
          </p:cNvSpPr>
          <p:nvPr>
            <p:ph type="title"/>
          </p:nvPr>
        </p:nvSpPr>
        <p:spPr/>
        <p:txBody>
          <a:bodyPr>
            <a:normAutofit fontScale="90000"/>
          </a:bodyPr>
          <a:lstStyle/>
          <a:p>
            <a:br>
              <a:rPr lang="en-US" dirty="0"/>
            </a:br>
            <a:r>
              <a:rPr lang="en-US" dirty="0">
                <a:solidFill>
                  <a:schemeClr val="bg1"/>
                </a:solidFill>
              </a:rPr>
              <a:t>Wa</a:t>
            </a:r>
            <a:r>
              <a:rPr lang="en-US" dirty="0"/>
              <a:t>it, Why Does It Take 10 Minutes?</a:t>
            </a:r>
            <a:br>
              <a:rPr lang="en-US" dirty="0"/>
            </a:br>
            <a:endParaRPr lang="en-US" dirty="0"/>
          </a:p>
        </p:txBody>
      </p:sp>
      <p:sp>
        <p:nvSpPr>
          <p:cNvPr id="3" name="Content Placeholder 2">
            <a:extLst>
              <a:ext uri="{FF2B5EF4-FFF2-40B4-BE49-F238E27FC236}">
                <a16:creationId xmlns:a16="http://schemas.microsoft.com/office/drawing/2014/main" id="{A7F4BD86-6D6B-8B65-9D76-3EA8E95F6498}"/>
              </a:ext>
            </a:extLst>
          </p:cNvPr>
          <p:cNvSpPr>
            <a:spLocks noGrp="1"/>
          </p:cNvSpPr>
          <p:nvPr>
            <p:ph idx="1"/>
          </p:nvPr>
        </p:nvSpPr>
        <p:spPr>
          <a:xfrm>
            <a:off x="1175657" y="1602225"/>
            <a:ext cx="10515600" cy="4351338"/>
          </a:xfrm>
        </p:spPr>
        <p:txBody>
          <a:bodyPr/>
          <a:lstStyle/>
          <a:p>
            <a:pPr marL="0" indent="0">
              <a:buNone/>
            </a:pPr>
            <a:endParaRPr lang="en-US" dirty="0"/>
          </a:p>
          <a:p>
            <a:r>
              <a:rPr lang="en-US" dirty="0"/>
              <a:t>On the Bitcoin network, each new block averages ~10 minutes. This delay is a security feature, allowing time for the network to confirm and agree on transactions.</a:t>
            </a:r>
          </a:p>
          <a:p>
            <a:r>
              <a:rPr lang="en-US" dirty="0"/>
              <a:t>In those ~10 minutes, miners are working to secure the block. Once your transaction is in a confirmed block, the whole network agrees it’s valid and permanent. </a:t>
            </a:r>
            <a:r>
              <a:rPr lang="en-US" i="1" dirty="0"/>
              <a:t>(Note: Some newer cryptocurrencies have much faster confirmations, but Bitcoin chooses security over speed.)</a:t>
            </a:r>
            <a:endParaRPr lang="en-US" dirty="0"/>
          </a:p>
          <a:p>
            <a:endParaRPr lang="en-US" dirty="0"/>
          </a:p>
        </p:txBody>
      </p:sp>
      <p:sp>
        <p:nvSpPr>
          <p:cNvPr id="4" name="Slide Number Placeholder 3">
            <a:extLst>
              <a:ext uri="{FF2B5EF4-FFF2-40B4-BE49-F238E27FC236}">
                <a16:creationId xmlns:a16="http://schemas.microsoft.com/office/drawing/2014/main" id="{B1E45C3A-3C82-E3A7-AC7B-9E75D4FC8C0C}"/>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1823999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4030-EF0F-5188-FBF0-2F01115DCBF7}"/>
              </a:ext>
            </a:extLst>
          </p:cNvPr>
          <p:cNvSpPr>
            <a:spLocks noGrp="1"/>
          </p:cNvSpPr>
          <p:nvPr>
            <p:ph type="title"/>
          </p:nvPr>
        </p:nvSpPr>
        <p:spPr/>
        <p:txBody>
          <a:bodyPr>
            <a:normAutofit fontScale="90000"/>
          </a:bodyPr>
          <a:lstStyle/>
          <a:p>
            <a:br>
              <a:rPr lang="en-US" dirty="0"/>
            </a:br>
            <a:r>
              <a:rPr lang="en-US" dirty="0">
                <a:solidFill>
                  <a:schemeClr val="bg1"/>
                </a:solidFill>
              </a:rPr>
              <a:t>A Fi</a:t>
            </a:r>
            <a:r>
              <a:rPr lang="en-US" dirty="0"/>
              <a:t>xed and Finite Supply</a:t>
            </a:r>
            <a:br>
              <a:rPr lang="en-US" dirty="0"/>
            </a:br>
            <a:endParaRPr lang="en-US" dirty="0"/>
          </a:p>
        </p:txBody>
      </p:sp>
      <p:sp>
        <p:nvSpPr>
          <p:cNvPr id="3" name="Content Placeholder 2">
            <a:extLst>
              <a:ext uri="{FF2B5EF4-FFF2-40B4-BE49-F238E27FC236}">
                <a16:creationId xmlns:a16="http://schemas.microsoft.com/office/drawing/2014/main" id="{151EA602-1781-F882-161E-3DD836D21DEB}"/>
              </a:ext>
            </a:extLst>
          </p:cNvPr>
          <p:cNvSpPr>
            <a:spLocks noGrp="1"/>
          </p:cNvSpPr>
          <p:nvPr>
            <p:ph idx="1"/>
          </p:nvPr>
        </p:nvSpPr>
        <p:spPr>
          <a:xfrm>
            <a:off x="312420" y="1570730"/>
            <a:ext cx="11567160" cy="4351338"/>
          </a:xfrm>
        </p:spPr>
        <p:txBody>
          <a:bodyPr/>
          <a:lstStyle/>
          <a:p>
            <a:r>
              <a:rPr lang="en-US" dirty="0"/>
              <a:t>There will only ever be 21 million Bitcoin. This hard cap is encoded in Bitcoin’s core software and enforced by the network.</a:t>
            </a:r>
          </a:p>
          <a:p>
            <a:r>
              <a:rPr lang="en-US" dirty="0"/>
              <a:t>Unlike traditional currencies which governments can print indefinitely, Bitcoin’s supply is fixed and predictable. Everyone knows the total number of coins that can ever exist, which makes it a scarce digital asset.</a:t>
            </a:r>
          </a:p>
          <a:p>
            <a:endParaRPr lang="en-US" dirty="0"/>
          </a:p>
        </p:txBody>
      </p:sp>
      <p:sp>
        <p:nvSpPr>
          <p:cNvPr id="4" name="Slide Number Placeholder 3">
            <a:extLst>
              <a:ext uri="{FF2B5EF4-FFF2-40B4-BE49-F238E27FC236}">
                <a16:creationId xmlns:a16="http://schemas.microsoft.com/office/drawing/2014/main" id="{521EDB6E-0B1C-23CC-99FD-8D0A594CCED5}"/>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2923962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63AF-E2DB-43DF-867F-DC9544CACBC6}"/>
              </a:ext>
            </a:extLst>
          </p:cNvPr>
          <p:cNvSpPr>
            <a:spLocks noGrp="1"/>
          </p:cNvSpPr>
          <p:nvPr>
            <p:ph type="title"/>
          </p:nvPr>
        </p:nvSpPr>
        <p:spPr/>
        <p:txBody>
          <a:bodyPr/>
          <a:lstStyle/>
          <a:p>
            <a:r>
              <a:rPr lang="en-US" dirty="0">
                <a:solidFill>
                  <a:schemeClr val="bg1"/>
                </a:solidFill>
              </a:rPr>
              <a:t>Pro</a:t>
            </a:r>
            <a:r>
              <a:rPr lang="en-US" dirty="0">
                <a:solidFill>
                  <a:schemeClr val="accent5">
                    <a:lumMod val="50000"/>
                  </a:schemeClr>
                </a:solidFill>
              </a:rPr>
              <a:t>of of work:</a:t>
            </a:r>
            <a:r>
              <a:rPr lang="en-US" dirty="0"/>
              <a:t> Bitcoin “mining”</a:t>
            </a:r>
          </a:p>
        </p:txBody>
      </p:sp>
      <p:sp>
        <p:nvSpPr>
          <p:cNvPr id="3" name="Content Placeholder 2">
            <a:extLst>
              <a:ext uri="{FF2B5EF4-FFF2-40B4-BE49-F238E27FC236}">
                <a16:creationId xmlns:a16="http://schemas.microsoft.com/office/drawing/2014/main" id="{0464959A-4B94-44E8-BB38-EC231DF3D210}"/>
              </a:ext>
            </a:extLst>
          </p:cNvPr>
          <p:cNvSpPr>
            <a:spLocks noGrp="1"/>
          </p:cNvSpPr>
          <p:nvPr>
            <p:ph idx="1"/>
          </p:nvPr>
        </p:nvSpPr>
        <p:spPr>
          <a:xfrm>
            <a:off x="603624" y="1325563"/>
            <a:ext cx="10750176" cy="4596505"/>
          </a:xfrm>
        </p:spPr>
        <p:txBody>
          <a:bodyPr>
            <a:normAutofit/>
          </a:bodyPr>
          <a:lstStyle/>
          <a:p>
            <a:r>
              <a:rPr lang="en-US" dirty="0"/>
              <a:t>The incentive for miners is that the winner of the competition to solve the puzzle gets rewarded with NEW bitcoins and transaction fees.</a:t>
            </a:r>
          </a:p>
          <a:p>
            <a:r>
              <a:rPr lang="en-US" dirty="0"/>
              <a:t>However, the miner will not get the reward unless other miners agree that the puzzle was solved and add the winner’s block to the blockchain.</a:t>
            </a:r>
          </a:p>
          <a:p>
            <a:r>
              <a:rPr lang="en-US" dirty="0"/>
              <a:t>In this way, transactions are added to the chain via a proof of work  “consensus” of miners.</a:t>
            </a:r>
          </a:p>
        </p:txBody>
      </p:sp>
      <p:sp>
        <p:nvSpPr>
          <p:cNvPr id="4" name="Slide Number Placeholder 3">
            <a:extLst>
              <a:ext uri="{FF2B5EF4-FFF2-40B4-BE49-F238E27FC236}">
                <a16:creationId xmlns:a16="http://schemas.microsoft.com/office/drawing/2014/main" id="{73B26E90-307F-43DB-9118-1A8AEB24969E}"/>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262182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80A3-73C3-C778-CF9C-32A2D4B8AFD3}"/>
              </a:ext>
            </a:extLst>
          </p:cNvPr>
          <p:cNvSpPr>
            <a:spLocks noGrp="1"/>
          </p:cNvSpPr>
          <p:nvPr>
            <p:ph type="title"/>
          </p:nvPr>
        </p:nvSpPr>
        <p:spPr>
          <a:xfrm>
            <a:off x="874056" y="0"/>
            <a:ext cx="10515600" cy="1325563"/>
          </a:xfrm>
        </p:spPr>
        <p:txBody>
          <a:bodyPr/>
          <a:lstStyle/>
          <a:p>
            <a:r>
              <a:rPr lang="en-US" dirty="0">
                <a:solidFill>
                  <a:schemeClr val="bg1"/>
                </a:solidFill>
              </a:rPr>
              <a:t>Bit</a:t>
            </a:r>
            <a:r>
              <a:rPr lang="en-US" dirty="0"/>
              <a:t>coin mine</a:t>
            </a:r>
          </a:p>
        </p:txBody>
      </p:sp>
      <p:sp>
        <p:nvSpPr>
          <p:cNvPr id="4" name="Slide Number Placeholder 3">
            <a:extLst>
              <a:ext uri="{FF2B5EF4-FFF2-40B4-BE49-F238E27FC236}">
                <a16:creationId xmlns:a16="http://schemas.microsoft.com/office/drawing/2014/main" id="{687E6400-1C81-C6B0-FBFA-6BCB0A99BD17}"/>
              </a:ext>
            </a:extLst>
          </p:cNvPr>
          <p:cNvSpPr>
            <a:spLocks noGrp="1"/>
          </p:cNvSpPr>
          <p:nvPr>
            <p:ph type="sldNum" sz="quarter" idx="12"/>
          </p:nvPr>
        </p:nvSpPr>
        <p:spPr/>
        <p:txBody>
          <a:bodyPr/>
          <a:lstStyle/>
          <a:p>
            <a:fld id="{D9F085D5-EC86-4F6A-B501-C1359CB39116}" type="slidenum">
              <a:rPr lang="en-GB" smtClean="0"/>
              <a:t>44</a:t>
            </a:fld>
            <a:endParaRPr lang="en-GB"/>
          </a:p>
        </p:txBody>
      </p:sp>
      <p:pic>
        <p:nvPicPr>
          <p:cNvPr id="1026" name="Picture 2" descr="A greener approach to crypto mining | PaymentsSource | American Banker">
            <a:extLst>
              <a:ext uri="{FF2B5EF4-FFF2-40B4-BE49-F238E27FC236}">
                <a16:creationId xmlns:a16="http://schemas.microsoft.com/office/drawing/2014/main" id="{DF380E9E-9507-02F3-5FA9-EBECA6827DC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6882" y="1491894"/>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366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16AB-D294-A8F8-6188-26F83909652F}"/>
              </a:ext>
            </a:extLst>
          </p:cNvPr>
          <p:cNvSpPr>
            <a:spLocks noGrp="1"/>
          </p:cNvSpPr>
          <p:nvPr>
            <p:ph type="title"/>
          </p:nvPr>
        </p:nvSpPr>
        <p:spPr>
          <a:xfrm>
            <a:off x="808892" y="0"/>
            <a:ext cx="10544908" cy="1325563"/>
          </a:xfrm>
        </p:spPr>
        <p:txBody>
          <a:bodyPr>
            <a:normAutofit/>
          </a:bodyPr>
          <a:lstStyle/>
          <a:p>
            <a:r>
              <a:rPr lang="en-US" dirty="0">
                <a:solidFill>
                  <a:schemeClr val="bg1"/>
                </a:solidFill>
              </a:rPr>
              <a:t>PAR</a:t>
            </a:r>
            <a:r>
              <a:rPr lang="en-US" dirty="0"/>
              <a:t>T 3: Opportunities &amp; Risks </a:t>
            </a:r>
          </a:p>
        </p:txBody>
      </p:sp>
      <p:pic>
        <p:nvPicPr>
          <p:cNvPr id="6" name="Content Placeholder 5">
            <a:extLst>
              <a:ext uri="{FF2B5EF4-FFF2-40B4-BE49-F238E27FC236}">
                <a16:creationId xmlns:a16="http://schemas.microsoft.com/office/drawing/2014/main" id="{3E13B157-813F-9B76-5204-E2D0B715CF15}"/>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ABADFCDD-6695-7B5D-0795-5509B5D44FC4}"/>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4158216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F432-2C41-FD7D-BCE8-7ED47A35B9E5}"/>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Benefit of a 24/7 Global Market</a:t>
            </a:r>
            <a:br>
              <a:rPr lang="en-US" dirty="0"/>
            </a:br>
            <a:endParaRPr lang="en-US" dirty="0"/>
          </a:p>
        </p:txBody>
      </p:sp>
      <p:sp>
        <p:nvSpPr>
          <p:cNvPr id="3" name="Content Placeholder 2">
            <a:extLst>
              <a:ext uri="{FF2B5EF4-FFF2-40B4-BE49-F238E27FC236}">
                <a16:creationId xmlns:a16="http://schemas.microsoft.com/office/drawing/2014/main" id="{30EFAE21-C4C9-44DC-7826-C229B7BF4280}"/>
              </a:ext>
            </a:extLst>
          </p:cNvPr>
          <p:cNvSpPr>
            <a:spLocks noGrp="1"/>
          </p:cNvSpPr>
          <p:nvPr>
            <p:ph idx="1"/>
          </p:nvPr>
        </p:nvSpPr>
        <p:spPr>
          <a:xfrm>
            <a:off x="838200" y="1602225"/>
            <a:ext cx="10515600" cy="4351338"/>
          </a:xfrm>
        </p:spPr>
        <p:txBody>
          <a:bodyPr>
            <a:normAutofit/>
          </a:bodyPr>
          <a:lstStyle/>
          <a:p>
            <a:r>
              <a:rPr lang="en-US" dirty="0"/>
              <a:t>Traditional finance runs on business hours (e.g. 9–5 weekdays), with weekends and holidays off. Crypto markets never sleep: transactions can occur 24 hours a day, 7 days a week, 365 days a year, across borders.</a:t>
            </a:r>
          </a:p>
          <a:p>
            <a:r>
              <a:rPr lang="en-US" dirty="0"/>
              <a:t>This always-on nature means you can send value or execute trades at any time, and funds can arrive in minutes. It’s a major leap in efficiency and convenience for a globalized economy where money doesn’t need to “stop” on weekends.</a:t>
            </a:r>
          </a:p>
          <a:p>
            <a:endParaRPr lang="en-US" dirty="0"/>
          </a:p>
        </p:txBody>
      </p:sp>
      <p:sp>
        <p:nvSpPr>
          <p:cNvPr id="4" name="Slide Number Placeholder 3">
            <a:extLst>
              <a:ext uri="{FF2B5EF4-FFF2-40B4-BE49-F238E27FC236}">
                <a16:creationId xmlns:a16="http://schemas.microsoft.com/office/drawing/2014/main" id="{BE72BC53-2C7A-052A-4CD6-53BF50F22F3F}"/>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2210231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788F0-11E0-335D-329A-801B38238C31}"/>
              </a:ext>
            </a:extLst>
          </p:cNvPr>
          <p:cNvSpPr>
            <a:spLocks noGrp="1"/>
          </p:cNvSpPr>
          <p:nvPr>
            <p:ph type="title"/>
          </p:nvPr>
        </p:nvSpPr>
        <p:spPr/>
        <p:txBody>
          <a:bodyPr/>
          <a:lstStyle/>
          <a:p>
            <a:r>
              <a:rPr lang="en-US" dirty="0">
                <a:solidFill>
                  <a:schemeClr val="bg1"/>
                </a:solidFill>
              </a:rPr>
              <a:t>Pric</a:t>
            </a:r>
            <a:r>
              <a:rPr lang="en-US" dirty="0"/>
              <a:t>e Volatility</a:t>
            </a:r>
          </a:p>
        </p:txBody>
      </p:sp>
      <p:sp>
        <p:nvSpPr>
          <p:cNvPr id="4" name="Slide Number Placeholder 3">
            <a:extLst>
              <a:ext uri="{FF2B5EF4-FFF2-40B4-BE49-F238E27FC236}">
                <a16:creationId xmlns:a16="http://schemas.microsoft.com/office/drawing/2014/main" id="{8A9E55C3-3CF7-44F1-0266-D9704C8B05F3}"/>
              </a:ext>
            </a:extLst>
          </p:cNvPr>
          <p:cNvSpPr>
            <a:spLocks noGrp="1"/>
          </p:cNvSpPr>
          <p:nvPr>
            <p:ph type="sldNum" sz="quarter" idx="12"/>
          </p:nvPr>
        </p:nvSpPr>
        <p:spPr/>
        <p:txBody>
          <a:bodyPr/>
          <a:lstStyle/>
          <a:p>
            <a:fld id="{D9F085D5-EC86-4F6A-B501-C1359CB39116}" type="slidenum">
              <a:rPr lang="en-GB" smtClean="0"/>
              <a:t>47</a:t>
            </a:fld>
            <a:endParaRPr lang="en-GB"/>
          </a:p>
        </p:txBody>
      </p:sp>
      <p:pic>
        <p:nvPicPr>
          <p:cNvPr id="10" name="Content Placeholder 9">
            <a:extLst>
              <a:ext uri="{FF2B5EF4-FFF2-40B4-BE49-F238E27FC236}">
                <a16:creationId xmlns:a16="http://schemas.microsoft.com/office/drawing/2014/main" id="{2897412F-A6F2-5CE1-7DB8-7F6F02EB6145}"/>
              </a:ext>
            </a:extLst>
          </p:cNvPr>
          <p:cNvPicPr>
            <a:picLocks noGrp="1" noChangeAspect="1"/>
          </p:cNvPicPr>
          <p:nvPr>
            <p:ph idx="1"/>
          </p:nvPr>
        </p:nvPicPr>
        <p:blipFill>
          <a:blip r:embed="rId3"/>
          <a:stretch>
            <a:fillRect/>
          </a:stretch>
        </p:blipFill>
        <p:spPr>
          <a:xfrm>
            <a:off x="3167779" y="1570038"/>
            <a:ext cx="5856442" cy="4351337"/>
          </a:xfrm>
        </p:spPr>
      </p:pic>
    </p:spTree>
    <p:extLst>
      <p:ext uri="{BB962C8B-B14F-4D97-AF65-F5344CB8AC3E}">
        <p14:creationId xmlns:p14="http://schemas.microsoft.com/office/powerpoint/2010/main" val="3357525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9849D-30A5-384A-691C-8729883A0138}"/>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Crypto Rollercoaster: Price Volatility</a:t>
            </a:r>
            <a:br>
              <a:rPr lang="en-US" dirty="0"/>
            </a:br>
            <a:endParaRPr lang="en-US" dirty="0"/>
          </a:p>
        </p:txBody>
      </p:sp>
      <p:sp>
        <p:nvSpPr>
          <p:cNvPr id="3" name="Content Placeholder 2">
            <a:extLst>
              <a:ext uri="{FF2B5EF4-FFF2-40B4-BE49-F238E27FC236}">
                <a16:creationId xmlns:a16="http://schemas.microsoft.com/office/drawing/2014/main" id="{85AD25DE-4021-14C1-B98F-940EE9171911}"/>
              </a:ext>
            </a:extLst>
          </p:cNvPr>
          <p:cNvSpPr>
            <a:spLocks noGrp="1"/>
          </p:cNvSpPr>
          <p:nvPr>
            <p:ph idx="1"/>
          </p:nvPr>
        </p:nvSpPr>
        <p:spPr/>
        <p:txBody>
          <a:bodyPr>
            <a:normAutofit/>
          </a:bodyPr>
          <a:lstStyle/>
          <a:p>
            <a:pPr marL="0" indent="0">
              <a:buNone/>
            </a:pPr>
            <a:endParaRPr lang="en-US" dirty="0"/>
          </a:p>
          <a:p>
            <a:r>
              <a:rPr lang="en-US" dirty="0"/>
              <a:t>Extreme ups and downs: Bitcoin’s price, for example, dropped 40% in a single day in March 2020 (COVID crash), then surged by hundreds of percent in 2020–21 (bull run), crashed again in 2022 (–64%, e.g. after a major exchange collapse), then hit new highs in 2024 (after US ETF approvals).</a:t>
            </a:r>
          </a:p>
          <a:p>
            <a:r>
              <a:rPr lang="en-US" dirty="0"/>
              <a:t>This level of volatility can create opportunities for massive gains, but equally the potential for devastating losses, sometimes in short time spans. It’s not for the faint of heart, and it remains one of the biggest risks in crypto.</a:t>
            </a:r>
          </a:p>
          <a:p>
            <a:endParaRPr lang="en-US" dirty="0"/>
          </a:p>
        </p:txBody>
      </p:sp>
      <p:sp>
        <p:nvSpPr>
          <p:cNvPr id="4" name="Slide Number Placeholder 3">
            <a:extLst>
              <a:ext uri="{FF2B5EF4-FFF2-40B4-BE49-F238E27FC236}">
                <a16:creationId xmlns:a16="http://schemas.microsoft.com/office/drawing/2014/main" id="{737406E6-CDA0-2068-D00D-2870DB418B5F}"/>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4134693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1974-6FB3-A6B7-DED8-4C791427EE91}"/>
              </a:ext>
            </a:extLst>
          </p:cNvPr>
          <p:cNvSpPr>
            <a:spLocks noGrp="1"/>
          </p:cNvSpPr>
          <p:nvPr>
            <p:ph type="title"/>
          </p:nvPr>
        </p:nvSpPr>
        <p:spPr/>
        <p:txBody>
          <a:bodyPr/>
          <a:lstStyle/>
          <a:p>
            <a:r>
              <a:rPr lang="en-US" dirty="0">
                <a:solidFill>
                  <a:schemeClr val="bg1"/>
                </a:solidFill>
              </a:rPr>
              <a:t>Qu</a:t>
            </a:r>
            <a:r>
              <a:rPr lang="en-US" dirty="0"/>
              <a:t>estion – please answer in chat</a:t>
            </a:r>
          </a:p>
        </p:txBody>
      </p:sp>
      <p:sp>
        <p:nvSpPr>
          <p:cNvPr id="3" name="Content Placeholder 2">
            <a:extLst>
              <a:ext uri="{FF2B5EF4-FFF2-40B4-BE49-F238E27FC236}">
                <a16:creationId xmlns:a16="http://schemas.microsoft.com/office/drawing/2014/main" id="{EFE9DFFD-D30A-440E-B73D-11FB72A7220F}"/>
              </a:ext>
            </a:extLst>
          </p:cNvPr>
          <p:cNvSpPr>
            <a:spLocks noGrp="1"/>
          </p:cNvSpPr>
          <p:nvPr>
            <p:ph idx="1"/>
          </p:nvPr>
        </p:nvSpPr>
        <p:spPr/>
        <p:txBody>
          <a:bodyPr/>
          <a:lstStyle/>
          <a:p>
            <a:pPr marL="0" indent="0">
              <a:buNone/>
            </a:pPr>
            <a:r>
              <a:rPr lang="en-US" dirty="0"/>
              <a:t>Bitcoin is considered by some an asset that will store value because:</a:t>
            </a:r>
          </a:p>
          <a:p>
            <a:pPr marL="514350" indent="-514350">
              <a:buFont typeface="+mj-lt"/>
              <a:buAutoNum type="alphaLcParenR"/>
            </a:pPr>
            <a:r>
              <a:rPr lang="en-US" dirty="0"/>
              <a:t>people are easily deceived.</a:t>
            </a:r>
          </a:p>
          <a:p>
            <a:pPr marL="514350" indent="-514350">
              <a:buFont typeface="+mj-lt"/>
              <a:buAutoNum type="alphaLcParenR"/>
            </a:pPr>
            <a:r>
              <a:rPr lang="en-US" dirty="0"/>
              <a:t>its supply is under the control of monetary authorities.</a:t>
            </a:r>
          </a:p>
          <a:p>
            <a:pPr marL="514350" indent="-514350">
              <a:buFont typeface="+mj-lt"/>
              <a:buAutoNum type="alphaLcParenR"/>
            </a:pPr>
            <a:r>
              <a:rPr lang="en-US" dirty="0"/>
              <a:t>its supply is independently determined by code.</a:t>
            </a:r>
          </a:p>
          <a:p>
            <a:pPr marL="514350" indent="-514350">
              <a:buFont typeface="+mj-lt"/>
              <a:buAutoNum type="alphaLcParenR"/>
            </a:pPr>
            <a:r>
              <a:rPr lang="en-US" dirty="0"/>
              <a:t>it is not volatile.</a:t>
            </a:r>
          </a:p>
          <a:p>
            <a:endParaRPr lang="en-US" dirty="0"/>
          </a:p>
        </p:txBody>
      </p:sp>
      <p:sp>
        <p:nvSpPr>
          <p:cNvPr id="4" name="Slide Number Placeholder 3">
            <a:extLst>
              <a:ext uri="{FF2B5EF4-FFF2-40B4-BE49-F238E27FC236}">
                <a16:creationId xmlns:a16="http://schemas.microsoft.com/office/drawing/2014/main" id="{96BB2B8B-EDB4-C155-FD5D-362B18F9878D}"/>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2894153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3C918-7FDC-FA37-D239-2D8854DF46D8}"/>
              </a:ext>
            </a:extLst>
          </p:cNvPr>
          <p:cNvSpPr>
            <a:spLocks noGrp="1"/>
          </p:cNvSpPr>
          <p:nvPr>
            <p:ph type="title"/>
          </p:nvPr>
        </p:nvSpPr>
        <p:spPr>
          <a:xfrm>
            <a:off x="753035" y="-62991"/>
            <a:ext cx="10681448" cy="1325563"/>
          </a:xfrm>
        </p:spPr>
        <p:txBody>
          <a:bodyPr/>
          <a:lstStyle/>
          <a:p>
            <a:r>
              <a:rPr lang="en-US" dirty="0">
                <a:solidFill>
                  <a:schemeClr val="bg1"/>
                </a:solidFill>
              </a:rPr>
              <a:t>Tod</a:t>
            </a:r>
            <a:r>
              <a:rPr lang="en-US" dirty="0"/>
              <a:t>ay’s Agenda</a:t>
            </a:r>
          </a:p>
        </p:txBody>
      </p:sp>
      <p:sp>
        <p:nvSpPr>
          <p:cNvPr id="3" name="Content Placeholder 2">
            <a:extLst>
              <a:ext uri="{FF2B5EF4-FFF2-40B4-BE49-F238E27FC236}">
                <a16:creationId xmlns:a16="http://schemas.microsoft.com/office/drawing/2014/main" id="{2B5DDA30-1503-207C-A830-77A05514A079}"/>
              </a:ext>
            </a:extLst>
          </p:cNvPr>
          <p:cNvSpPr>
            <a:spLocks noGrp="1"/>
          </p:cNvSpPr>
          <p:nvPr>
            <p:ph idx="1"/>
          </p:nvPr>
        </p:nvSpPr>
        <p:spPr/>
        <p:txBody>
          <a:bodyPr/>
          <a:lstStyle/>
          <a:p>
            <a:r>
              <a:rPr lang="en-US" dirty="0"/>
              <a:t>Part 1: Why It Matters (The “Why”)</a:t>
            </a:r>
          </a:p>
          <a:p>
            <a:r>
              <a:rPr lang="en-US" dirty="0"/>
              <a:t>Part 2: How It Works (The “How”)</a:t>
            </a:r>
          </a:p>
          <a:p>
            <a:r>
              <a:rPr lang="en-US" dirty="0"/>
              <a:t>Part 3: Opportunities &amp; Risks (The Good &amp; The Bad)</a:t>
            </a:r>
          </a:p>
          <a:p>
            <a:r>
              <a:rPr lang="en-US" dirty="0"/>
              <a:t>Part 4: The Bigger Picture (What’s Next?)</a:t>
            </a:r>
          </a:p>
          <a:p>
            <a:r>
              <a:rPr lang="en-US" i="1" dirty="0"/>
              <a:t>(… followed by Q&amp;A)</a:t>
            </a:r>
            <a:endParaRPr lang="en-US" dirty="0"/>
          </a:p>
          <a:p>
            <a:endParaRPr lang="en-US" dirty="0"/>
          </a:p>
        </p:txBody>
      </p:sp>
      <p:sp>
        <p:nvSpPr>
          <p:cNvPr id="4" name="Slide Number Placeholder 3">
            <a:extLst>
              <a:ext uri="{FF2B5EF4-FFF2-40B4-BE49-F238E27FC236}">
                <a16:creationId xmlns:a16="http://schemas.microsoft.com/office/drawing/2014/main" id="{A5EBC0B9-637A-9D8A-2BF6-1104096AE298}"/>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3306853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9735-9AC1-5924-53D5-B385BF345EA8}"/>
              </a:ext>
            </a:extLst>
          </p:cNvPr>
          <p:cNvSpPr>
            <a:spLocks noGrp="1"/>
          </p:cNvSpPr>
          <p:nvPr>
            <p:ph type="title"/>
          </p:nvPr>
        </p:nvSpPr>
        <p:spPr>
          <a:xfrm>
            <a:off x="312420" y="0"/>
            <a:ext cx="11567160" cy="1325563"/>
          </a:xfrm>
        </p:spPr>
        <p:txBody>
          <a:bodyPr/>
          <a:lstStyle/>
          <a:p>
            <a:r>
              <a:rPr lang="en-US" dirty="0"/>
              <a:t>    </a:t>
            </a:r>
            <a:r>
              <a:rPr lang="en-US" dirty="0">
                <a:solidFill>
                  <a:schemeClr val="bg1"/>
                </a:solidFill>
              </a:rPr>
              <a:t> Ret</a:t>
            </a:r>
            <a:r>
              <a:rPr lang="en-US" dirty="0"/>
              <a:t>irement Savings Are Opening to Crypto</a:t>
            </a:r>
          </a:p>
        </p:txBody>
      </p:sp>
      <p:sp>
        <p:nvSpPr>
          <p:cNvPr id="3" name="Content Placeholder 2">
            <a:extLst>
              <a:ext uri="{FF2B5EF4-FFF2-40B4-BE49-F238E27FC236}">
                <a16:creationId xmlns:a16="http://schemas.microsoft.com/office/drawing/2014/main" id="{D8BE94FB-DB09-3B48-EFF5-A339CB3DE58C}"/>
              </a:ext>
            </a:extLst>
          </p:cNvPr>
          <p:cNvSpPr>
            <a:spLocks noGrp="1"/>
          </p:cNvSpPr>
          <p:nvPr>
            <p:ph idx="1"/>
          </p:nvPr>
        </p:nvSpPr>
        <p:spPr/>
        <p:txBody>
          <a:bodyPr/>
          <a:lstStyle/>
          <a:p>
            <a:r>
              <a:rPr lang="en-US" dirty="0"/>
              <a:t>Crypto has already made its way into American retirement systems : </a:t>
            </a:r>
          </a:p>
          <a:p>
            <a:r>
              <a:rPr lang="en-US" dirty="0"/>
              <a:t>Since 2022, some 401(k) plans have allowed investments in crypto.   </a:t>
            </a:r>
          </a:p>
          <a:p>
            <a:r>
              <a:rPr lang="en-US" dirty="0"/>
              <a:t>Several state pension funds now have exposure to crypto through ETFs or investments in crypto-related companies.   </a:t>
            </a:r>
          </a:p>
          <a:p>
            <a:r>
              <a:rPr lang="en-US" dirty="0"/>
              <a:t>States like New Hampshire are even creating state-level crypto reserves with taxpayer funds.   </a:t>
            </a:r>
          </a:p>
          <a:p>
            <a:endParaRPr lang="en-US" dirty="0"/>
          </a:p>
        </p:txBody>
      </p:sp>
      <p:sp>
        <p:nvSpPr>
          <p:cNvPr id="4" name="Slide Number Placeholder 3">
            <a:extLst>
              <a:ext uri="{FF2B5EF4-FFF2-40B4-BE49-F238E27FC236}">
                <a16:creationId xmlns:a16="http://schemas.microsoft.com/office/drawing/2014/main" id="{94ACBD09-124F-F71C-9333-AF5F800A1989}"/>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2499178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457AB-74A7-9ADD-F327-05C08865E421}"/>
              </a:ext>
            </a:extLst>
          </p:cNvPr>
          <p:cNvSpPr>
            <a:spLocks noGrp="1"/>
          </p:cNvSpPr>
          <p:nvPr>
            <p:ph type="title"/>
          </p:nvPr>
        </p:nvSpPr>
        <p:spPr/>
        <p:txBody>
          <a:bodyPr/>
          <a:lstStyle/>
          <a:p>
            <a:r>
              <a:rPr lang="en-US" dirty="0">
                <a:solidFill>
                  <a:schemeClr val="bg1"/>
                </a:solidFill>
              </a:rPr>
              <a:t>Bu</a:t>
            </a:r>
            <a:r>
              <a:rPr lang="en-US" dirty="0"/>
              <a:t>yer Beware!</a:t>
            </a:r>
          </a:p>
        </p:txBody>
      </p:sp>
      <p:pic>
        <p:nvPicPr>
          <p:cNvPr id="5" name="Content Placeholder 4">
            <a:extLst>
              <a:ext uri="{FF2B5EF4-FFF2-40B4-BE49-F238E27FC236}">
                <a16:creationId xmlns:a16="http://schemas.microsoft.com/office/drawing/2014/main" id="{1E7087E5-5E5E-1C2A-C603-A717B2087A3A}"/>
              </a:ext>
            </a:extLst>
          </p:cNvPr>
          <p:cNvPicPr>
            <a:picLocks noGrp="1" noChangeAspect="1"/>
          </p:cNvPicPr>
          <p:nvPr>
            <p:ph idx="1"/>
          </p:nvPr>
        </p:nvPicPr>
        <p:blipFill>
          <a:blip r:embed="rId3"/>
          <a:stretch>
            <a:fillRect/>
          </a:stretch>
        </p:blipFill>
        <p:spPr>
          <a:xfrm>
            <a:off x="3920331" y="1570038"/>
            <a:ext cx="4351337" cy="4351337"/>
          </a:xfrm>
          <a:prstGeom prst="rect">
            <a:avLst/>
          </a:prstGeom>
        </p:spPr>
      </p:pic>
      <p:sp>
        <p:nvSpPr>
          <p:cNvPr id="4" name="Slide Number Placeholder 3">
            <a:extLst>
              <a:ext uri="{FF2B5EF4-FFF2-40B4-BE49-F238E27FC236}">
                <a16:creationId xmlns:a16="http://schemas.microsoft.com/office/drawing/2014/main" id="{D216482E-153A-C28B-E3CD-91A9E59EE149}"/>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3858515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5922-E1A4-A28D-4F53-CE57AE640DD9}"/>
              </a:ext>
            </a:extLst>
          </p:cNvPr>
          <p:cNvSpPr>
            <a:spLocks noGrp="1"/>
          </p:cNvSpPr>
          <p:nvPr>
            <p:ph type="title"/>
          </p:nvPr>
        </p:nvSpPr>
        <p:spPr/>
        <p:txBody>
          <a:bodyPr>
            <a:normAutofit fontScale="90000"/>
          </a:bodyPr>
          <a:lstStyle/>
          <a:p>
            <a:br>
              <a:rPr lang="en-US" dirty="0"/>
            </a:br>
            <a:r>
              <a:rPr lang="en-US" dirty="0">
                <a:solidFill>
                  <a:schemeClr val="bg1"/>
                </a:solidFill>
              </a:rPr>
              <a:t>Sca</a:t>
            </a:r>
            <a:r>
              <a:rPr lang="en-US" dirty="0"/>
              <a:t>ms and Security: Stay Vigilant</a:t>
            </a:r>
            <a:br>
              <a:rPr lang="en-US" dirty="0"/>
            </a:br>
            <a:endParaRPr lang="en-US" dirty="0"/>
          </a:p>
        </p:txBody>
      </p:sp>
      <p:sp>
        <p:nvSpPr>
          <p:cNvPr id="3" name="Content Placeholder 2">
            <a:extLst>
              <a:ext uri="{FF2B5EF4-FFF2-40B4-BE49-F238E27FC236}">
                <a16:creationId xmlns:a16="http://schemas.microsoft.com/office/drawing/2014/main" id="{BDB17D96-C8DE-363E-C4D4-3BCA8AA35359}"/>
              </a:ext>
            </a:extLst>
          </p:cNvPr>
          <p:cNvSpPr>
            <a:spLocks noGrp="1"/>
          </p:cNvSpPr>
          <p:nvPr>
            <p:ph idx="1"/>
          </p:nvPr>
        </p:nvSpPr>
        <p:spPr/>
        <p:txBody>
          <a:bodyPr>
            <a:normAutofit fontScale="92500"/>
          </a:bodyPr>
          <a:lstStyle/>
          <a:p>
            <a:r>
              <a:rPr lang="en-US" dirty="0"/>
              <a:t>Magnet for Scammers: The crypto space, with its hype and rapid wealth stories, attracts fraudsters. Beware of anything “guaranteed” or offering huge returns with no risk. If it sounds too good to be true, it is – without exception.</a:t>
            </a:r>
          </a:p>
          <a:p>
            <a:r>
              <a:rPr lang="en-US" dirty="0"/>
              <a:t>Red Flags: Be deeply skeptical of anyone pressing you to act fast (“limited time opportunity!”) or who promises safe, high profits. Never share your private keys or seed phrase – no legitimate investment requires those.</a:t>
            </a:r>
          </a:p>
          <a:p>
            <a:r>
              <a:rPr lang="en-US" dirty="0"/>
              <a:t>Trust Code, Not Personalities: In this world, trust should be placed in transparent, open-source code and verifiable data on the blockchain – </a:t>
            </a:r>
            <a:r>
              <a:rPr lang="en-US" i="1" dirty="0"/>
              <a:t>not</a:t>
            </a:r>
            <a:r>
              <a:rPr lang="en-US" dirty="0"/>
              <a:t> in charismatic individuals or influencers. Scammers often rely on hype and personal trust. Your skepticism is your shield – use it diligently.</a:t>
            </a:r>
          </a:p>
          <a:p>
            <a:endParaRPr lang="en-US" dirty="0"/>
          </a:p>
        </p:txBody>
      </p:sp>
      <p:sp>
        <p:nvSpPr>
          <p:cNvPr id="4" name="Slide Number Placeholder 3">
            <a:extLst>
              <a:ext uri="{FF2B5EF4-FFF2-40B4-BE49-F238E27FC236}">
                <a16:creationId xmlns:a16="http://schemas.microsoft.com/office/drawing/2014/main" id="{84C060B9-C087-1898-0CB8-1057F3098B3F}"/>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279125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E30B-45E3-7A7A-7C52-26EF9DB6E358}"/>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Hidden Costs of Crypto Mining</a:t>
            </a:r>
            <a:br>
              <a:rPr lang="en-US" dirty="0"/>
            </a:br>
            <a:endParaRPr lang="en-US" dirty="0"/>
          </a:p>
        </p:txBody>
      </p:sp>
      <p:sp>
        <p:nvSpPr>
          <p:cNvPr id="3" name="Content Placeholder 2">
            <a:extLst>
              <a:ext uri="{FF2B5EF4-FFF2-40B4-BE49-F238E27FC236}">
                <a16:creationId xmlns:a16="http://schemas.microsoft.com/office/drawing/2014/main" id="{EE0F08B5-89C3-EB72-6FBB-53E0C1D947AC}"/>
              </a:ext>
            </a:extLst>
          </p:cNvPr>
          <p:cNvSpPr>
            <a:spLocks noGrp="1"/>
          </p:cNvSpPr>
          <p:nvPr>
            <p:ph idx="1"/>
          </p:nvPr>
        </p:nvSpPr>
        <p:spPr/>
        <p:txBody>
          <a:bodyPr/>
          <a:lstStyle/>
          <a:p>
            <a:r>
              <a:rPr lang="en-US" dirty="0"/>
              <a:t>To generate new coins, "crypto mines" use massive amounts of energy. Many states and utility companies give these multimillion-dollar operations huge discounts on electricity. As a result, households end up subsidizing their energy use. In Texas, crypto mining has raised residential electricity costs by an estimated $1.8 billion per year and brought the state's power grid "perilously close” to failure.</a:t>
            </a:r>
          </a:p>
        </p:txBody>
      </p:sp>
      <p:sp>
        <p:nvSpPr>
          <p:cNvPr id="4" name="Slide Number Placeholder 3">
            <a:extLst>
              <a:ext uri="{FF2B5EF4-FFF2-40B4-BE49-F238E27FC236}">
                <a16:creationId xmlns:a16="http://schemas.microsoft.com/office/drawing/2014/main" id="{C1FA965F-3624-0122-D629-34A8FAF2CEA8}"/>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1336023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CDA1-8501-655E-45AE-95C20A27CB24}"/>
              </a:ext>
            </a:extLst>
          </p:cNvPr>
          <p:cNvSpPr>
            <a:spLocks noGrp="1"/>
          </p:cNvSpPr>
          <p:nvPr>
            <p:ph type="title"/>
          </p:nvPr>
        </p:nvSpPr>
        <p:spPr/>
        <p:txBody>
          <a:bodyPr/>
          <a:lstStyle/>
          <a:p>
            <a:r>
              <a:rPr lang="en-US" dirty="0">
                <a:solidFill>
                  <a:schemeClr val="bg1"/>
                </a:solidFill>
              </a:rPr>
              <a:t>A T</a:t>
            </a:r>
            <a:r>
              <a:rPr lang="en-US" dirty="0"/>
              <a:t>hreat to Public Health and Quality of Life</a:t>
            </a:r>
          </a:p>
        </p:txBody>
      </p:sp>
      <p:sp>
        <p:nvSpPr>
          <p:cNvPr id="3" name="Content Placeholder 2">
            <a:extLst>
              <a:ext uri="{FF2B5EF4-FFF2-40B4-BE49-F238E27FC236}">
                <a16:creationId xmlns:a16="http://schemas.microsoft.com/office/drawing/2014/main" id="{8A3DF2E9-E31E-751D-41BF-46377F22DE2F}"/>
              </a:ext>
            </a:extLst>
          </p:cNvPr>
          <p:cNvSpPr>
            <a:spLocks noGrp="1"/>
          </p:cNvSpPr>
          <p:nvPr>
            <p:ph idx="1"/>
          </p:nvPr>
        </p:nvSpPr>
        <p:spPr/>
        <p:txBody>
          <a:bodyPr/>
          <a:lstStyle/>
          <a:p>
            <a:pPr marL="0" indent="0">
              <a:buNone/>
            </a:pPr>
            <a:endParaRPr lang="en-US" dirty="0"/>
          </a:p>
          <a:p>
            <a:r>
              <a:rPr lang="en-US" dirty="0"/>
              <a:t>Communities hosting crypto mines suffer from the consequences. Residents near facilities in Texas, Arkansas, and North Dakota report constant, disruptive noise pollution that causes sleep loss and stress. Many have reported health issues they link to the mines, including hypertension, hearing loss, and migraines. The mines also raise alarms about water usage and potential contamination.</a:t>
            </a:r>
          </a:p>
          <a:p>
            <a:endParaRPr lang="en-US" dirty="0"/>
          </a:p>
        </p:txBody>
      </p:sp>
      <p:sp>
        <p:nvSpPr>
          <p:cNvPr id="4" name="Slide Number Placeholder 3">
            <a:extLst>
              <a:ext uri="{FF2B5EF4-FFF2-40B4-BE49-F238E27FC236}">
                <a16:creationId xmlns:a16="http://schemas.microsoft.com/office/drawing/2014/main" id="{FE6FBF19-6AF9-748A-812A-4B1A84A4B619}"/>
              </a:ext>
            </a:extLst>
          </p:cNvPr>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2031271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8237-EA6E-1A97-9CE5-2E5AACECA64C}"/>
              </a:ext>
            </a:extLst>
          </p:cNvPr>
          <p:cNvSpPr>
            <a:spLocks noGrp="1"/>
          </p:cNvSpPr>
          <p:nvPr>
            <p:ph type="title"/>
          </p:nvPr>
        </p:nvSpPr>
        <p:spPr/>
        <p:txBody>
          <a:bodyPr/>
          <a:lstStyle/>
          <a:p>
            <a:r>
              <a:rPr lang="en-US" dirty="0">
                <a:solidFill>
                  <a:schemeClr val="bg1"/>
                </a:solidFill>
              </a:rPr>
              <a:t>PA</a:t>
            </a:r>
            <a:r>
              <a:rPr lang="en-US" dirty="0"/>
              <a:t>RT 4: The Bigger Picture (What’s Next?)</a:t>
            </a:r>
          </a:p>
        </p:txBody>
      </p:sp>
      <p:pic>
        <p:nvPicPr>
          <p:cNvPr id="6" name="Content Placeholder 5">
            <a:extLst>
              <a:ext uri="{FF2B5EF4-FFF2-40B4-BE49-F238E27FC236}">
                <a16:creationId xmlns:a16="http://schemas.microsoft.com/office/drawing/2014/main" id="{3CF3DBA9-3902-A112-18D2-F40A44E1A420}"/>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DD0FCE0E-1F05-749A-8749-F6C6A201D0A2}"/>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3349366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B513-3BDF-0A29-63F0-771E75B198B0}"/>
              </a:ext>
            </a:extLst>
          </p:cNvPr>
          <p:cNvSpPr>
            <a:spLocks noGrp="1"/>
          </p:cNvSpPr>
          <p:nvPr>
            <p:ph type="title"/>
          </p:nvPr>
        </p:nvSpPr>
        <p:spPr/>
        <p:txBody>
          <a:bodyPr/>
          <a:lstStyle/>
          <a:p>
            <a:r>
              <a:rPr lang="en-US" dirty="0">
                <a:solidFill>
                  <a:schemeClr val="bg1"/>
                </a:solidFill>
              </a:rPr>
              <a:t>Eth</a:t>
            </a:r>
            <a:r>
              <a:rPr lang="en-US" dirty="0"/>
              <a:t>ereum: The World Computer</a:t>
            </a:r>
          </a:p>
        </p:txBody>
      </p:sp>
      <p:pic>
        <p:nvPicPr>
          <p:cNvPr id="6" name="Content Placeholder 5">
            <a:extLst>
              <a:ext uri="{FF2B5EF4-FFF2-40B4-BE49-F238E27FC236}">
                <a16:creationId xmlns:a16="http://schemas.microsoft.com/office/drawing/2014/main" id="{B5E23E94-0589-4DDE-F87B-7612C01044C0}"/>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4B566DEC-DE9B-0395-3545-BC14763B8B82}"/>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1077686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792F-5216-B7F0-33E5-F450E27AC9CE}"/>
              </a:ext>
            </a:extLst>
          </p:cNvPr>
          <p:cNvSpPr>
            <a:spLocks noGrp="1"/>
          </p:cNvSpPr>
          <p:nvPr>
            <p:ph type="title"/>
          </p:nvPr>
        </p:nvSpPr>
        <p:spPr/>
        <p:txBody>
          <a:bodyPr/>
          <a:lstStyle/>
          <a:p>
            <a:r>
              <a:rPr lang="en-US" dirty="0">
                <a:solidFill>
                  <a:schemeClr val="bg1"/>
                </a:solidFill>
              </a:rPr>
              <a:t>Eth</a:t>
            </a:r>
            <a:r>
              <a:rPr lang="en-US" dirty="0"/>
              <a:t>ereum </a:t>
            </a:r>
          </a:p>
        </p:txBody>
      </p:sp>
      <p:sp>
        <p:nvSpPr>
          <p:cNvPr id="3" name="Content Placeholder 2">
            <a:extLst>
              <a:ext uri="{FF2B5EF4-FFF2-40B4-BE49-F238E27FC236}">
                <a16:creationId xmlns:a16="http://schemas.microsoft.com/office/drawing/2014/main" id="{01B8D2EF-00A6-526A-347A-613149F04C1E}"/>
              </a:ext>
            </a:extLst>
          </p:cNvPr>
          <p:cNvSpPr>
            <a:spLocks noGrp="1"/>
          </p:cNvSpPr>
          <p:nvPr>
            <p:ph idx="1"/>
          </p:nvPr>
        </p:nvSpPr>
        <p:spPr/>
        <p:txBody>
          <a:bodyPr/>
          <a:lstStyle/>
          <a:p>
            <a:r>
              <a:rPr lang="en-US" dirty="0"/>
              <a:t>Ethereum is a global, decentralized platform for building and running applications. It’s like a programmable blockchain-computer.</a:t>
            </a:r>
          </a:p>
          <a:p>
            <a:r>
              <a:rPr lang="en-US" dirty="0"/>
              <a:t>The core innovation of Ethereum is the smart contract – code that lives on the blockchain and automatically executes agreements when conditions are met.</a:t>
            </a:r>
          </a:p>
          <a:p>
            <a:endParaRPr lang="en-US" dirty="0"/>
          </a:p>
        </p:txBody>
      </p:sp>
      <p:sp>
        <p:nvSpPr>
          <p:cNvPr id="4" name="Slide Number Placeholder 3">
            <a:extLst>
              <a:ext uri="{FF2B5EF4-FFF2-40B4-BE49-F238E27FC236}">
                <a16:creationId xmlns:a16="http://schemas.microsoft.com/office/drawing/2014/main" id="{F2792A97-1989-4F6C-310A-ED7ACBFB4A36}"/>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125874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C0A5-AA19-EC1E-AE14-AEF69F02D9B2}"/>
              </a:ext>
            </a:extLst>
          </p:cNvPr>
          <p:cNvSpPr>
            <a:spLocks noGrp="1"/>
          </p:cNvSpPr>
          <p:nvPr>
            <p:ph type="title"/>
          </p:nvPr>
        </p:nvSpPr>
        <p:spPr>
          <a:xfrm>
            <a:off x="318575" y="0"/>
            <a:ext cx="11560711" cy="1325563"/>
          </a:xfrm>
        </p:spPr>
        <p:txBody>
          <a:bodyPr/>
          <a:lstStyle/>
          <a:p>
            <a:r>
              <a:rPr lang="en-US" dirty="0"/>
              <a:t>    </a:t>
            </a:r>
            <a:r>
              <a:rPr lang="en-US" dirty="0">
                <a:solidFill>
                  <a:schemeClr val="bg1"/>
                </a:solidFill>
              </a:rPr>
              <a:t>Sm</a:t>
            </a:r>
            <a:r>
              <a:rPr lang="en-US" dirty="0"/>
              <a:t>art Contracts on the Ethereum Blockchain</a:t>
            </a:r>
          </a:p>
        </p:txBody>
      </p:sp>
      <p:pic>
        <p:nvPicPr>
          <p:cNvPr id="6" name="Content Placeholder 5">
            <a:extLst>
              <a:ext uri="{FF2B5EF4-FFF2-40B4-BE49-F238E27FC236}">
                <a16:creationId xmlns:a16="http://schemas.microsoft.com/office/drawing/2014/main" id="{C7E4BB0E-D4F3-B83B-6297-79AEAC3C32E3}"/>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0AEBB305-CF17-70EF-6D63-FC3C8E6B44E0}"/>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2498309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852A-E414-70A6-89E5-EB61FB665442}"/>
              </a:ext>
            </a:extLst>
          </p:cNvPr>
          <p:cNvSpPr>
            <a:spLocks noGrp="1"/>
          </p:cNvSpPr>
          <p:nvPr>
            <p:ph type="title"/>
          </p:nvPr>
        </p:nvSpPr>
        <p:spPr/>
        <p:txBody>
          <a:bodyPr/>
          <a:lstStyle/>
          <a:p>
            <a:r>
              <a:rPr lang="en-US" dirty="0">
                <a:solidFill>
                  <a:schemeClr val="bg1"/>
                </a:solidFill>
              </a:rPr>
              <a:t>An</a:t>
            </a:r>
            <a:r>
              <a:rPr lang="en-US" dirty="0"/>
              <a:t>alogy: The Smart Contract Vending Machine</a:t>
            </a:r>
          </a:p>
        </p:txBody>
      </p:sp>
      <p:sp>
        <p:nvSpPr>
          <p:cNvPr id="3" name="Content Placeholder 2">
            <a:extLst>
              <a:ext uri="{FF2B5EF4-FFF2-40B4-BE49-F238E27FC236}">
                <a16:creationId xmlns:a16="http://schemas.microsoft.com/office/drawing/2014/main" id="{A2CDA7A2-48D2-7A40-C9A7-626D5CAB7DAE}"/>
              </a:ext>
            </a:extLst>
          </p:cNvPr>
          <p:cNvSpPr>
            <a:spLocks noGrp="1"/>
          </p:cNvSpPr>
          <p:nvPr>
            <p:ph idx="1"/>
          </p:nvPr>
        </p:nvSpPr>
        <p:spPr/>
        <p:txBody>
          <a:bodyPr/>
          <a:lstStyle/>
          <a:p>
            <a:r>
              <a:rPr lang="en-US" dirty="0"/>
              <a:t>A smart contract is like a digital vending machine. It’s a self-executing agreement with rules directly written in code. If you meet the conditions (e.g. insert money + select item), then it automatically delivers the result (dispenses the item) – no middleman required.</a:t>
            </a:r>
          </a:p>
          <a:p>
            <a:endParaRPr lang="en-US" dirty="0"/>
          </a:p>
        </p:txBody>
      </p:sp>
      <p:sp>
        <p:nvSpPr>
          <p:cNvPr id="4" name="Slide Number Placeholder 3">
            <a:extLst>
              <a:ext uri="{FF2B5EF4-FFF2-40B4-BE49-F238E27FC236}">
                <a16:creationId xmlns:a16="http://schemas.microsoft.com/office/drawing/2014/main" id="{560C59BD-769B-4F22-B88E-620DA4BF0F26}"/>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8711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C2B3498-DCA3-C1A2-8E44-AD12749A0DEF}"/>
              </a:ext>
            </a:extLst>
          </p:cNvPr>
          <p:cNvPicPr>
            <a:picLocks noGrp="1" noChangeAspect="1"/>
          </p:cNvPicPr>
          <p:nvPr>
            <p:ph idx="1"/>
          </p:nvPr>
        </p:nvPicPr>
        <p:blipFill>
          <a:blip r:embed="rId3"/>
          <a:stretch>
            <a:fillRect/>
          </a:stretch>
        </p:blipFill>
        <p:spPr>
          <a:xfrm>
            <a:off x="1815763" y="1570038"/>
            <a:ext cx="8560473" cy="4351337"/>
          </a:xfrm>
        </p:spPr>
      </p:pic>
      <p:sp>
        <p:nvSpPr>
          <p:cNvPr id="4" name="Slide Number Placeholder 3">
            <a:extLst>
              <a:ext uri="{FF2B5EF4-FFF2-40B4-BE49-F238E27FC236}">
                <a16:creationId xmlns:a16="http://schemas.microsoft.com/office/drawing/2014/main" id="{5C00102F-E15A-1254-D6E6-5F308F293EEC}"/>
              </a:ext>
            </a:extLst>
          </p:cNvPr>
          <p:cNvSpPr>
            <a:spLocks noGrp="1"/>
          </p:cNvSpPr>
          <p:nvPr>
            <p:ph type="sldNum" sz="quarter" idx="12"/>
          </p:nvPr>
        </p:nvSpPr>
        <p:spPr/>
        <p:txBody>
          <a:bodyPr/>
          <a:lstStyle/>
          <a:p>
            <a:fld id="{D9F085D5-EC86-4F6A-B501-C1359CB39116}" type="slidenum">
              <a:rPr lang="en-GB" smtClean="0"/>
              <a:t>6</a:t>
            </a:fld>
            <a:endParaRPr lang="en-GB"/>
          </a:p>
        </p:txBody>
      </p:sp>
      <p:sp>
        <p:nvSpPr>
          <p:cNvPr id="3" name="Title 1">
            <a:extLst>
              <a:ext uri="{FF2B5EF4-FFF2-40B4-BE49-F238E27FC236}">
                <a16:creationId xmlns:a16="http://schemas.microsoft.com/office/drawing/2014/main" id="{C6B9F6DC-48EF-BF66-0201-436988272FBB}"/>
              </a:ext>
            </a:extLst>
          </p:cNvPr>
          <p:cNvSpPr txBox="1">
            <a:spLocks/>
          </p:cNvSpPr>
          <p:nvPr/>
        </p:nvSpPr>
        <p:spPr>
          <a:xfrm>
            <a:off x="814753" y="451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Par</a:t>
            </a:r>
            <a:r>
              <a:rPr lang="en-US" dirty="0"/>
              <a:t>t 1 Why Crypto Matters To You</a:t>
            </a:r>
          </a:p>
        </p:txBody>
      </p:sp>
    </p:spTree>
    <p:extLst>
      <p:ext uri="{BB962C8B-B14F-4D97-AF65-F5344CB8AC3E}">
        <p14:creationId xmlns:p14="http://schemas.microsoft.com/office/powerpoint/2010/main" val="4017101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B9F6-E975-D7E2-50F0-EEE9A4D1683B}"/>
              </a:ext>
            </a:extLst>
          </p:cNvPr>
          <p:cNvSpPr>
            <a:spLocks noGrp="1"/>
          </p:cNvSpPr>
          <p:nvPr>
            <p:ph type="title"/>
          </p:nvPr>
        </p:nvSpPr>
        <p:spPr>
          <a:xfrm>
            <a:off x="312420" y="0"/>
            <a:ext cx="11567160" cy="1325563"/>
          </a:xfrm>
        </p:spPr>
        <p:txBody>
          <a:bodyPr/>
          <a:lstStyle/>
          <a:p>
            <a:r>
              <a:rPr lang="en-US" dirty="0"/>
              <a:t>    </a:t>
            </a:r>
            <a:r>
              <a:rPr lang="en-US" dirty="0">
                <a:solidFill>
                  <a:schemeClr val="bg1"/>
                </a:solidFill>
              </a:rPr>
              <a:t>Eth</a:t>
            </a:r>
            <a:r>
              <a:rPr lang="en-US" dirty="0"/>
              <a:t>ereum vs. Bitcoin: Energy Efficiency</a:t>
            </a:r>
          </a:p>
        </p:txBody>
      </p:sp>
      <p:sp>
        <p:nvSpPr>
          <p:cNvPr id="3" name="Content Placeholder 2">
            <a:extLst>
              <a:ext uri="{FF2B5EF4-FFF2-40B4-BE49-F238E27FC236}">
                <a16:creationId xmlns:a16="http://schemas.microsoft.com/office/drawing/2014/main" id="{36A9570D-95A3-952F-82B5-AD5EFA5F62CB}"/>
              </a:ext>
            </a:extLst>
          </p:cNvPr>
          <p:cNvSpPr>
            <a:spLocks noGrp="1"/>
          </p:cNvSpPr>
          <p:nvPr>
            <p:ph idx="1"/>
          </p:nvPr>
        </p:nvSpPr>
        <p:spPr/>
        <p:txBody>
          <a:bodyPr/>
          <a:lstStyle/>
          <a:p>
            <a:r>
              <a:rPr lang="en-US" dirty="0"/>
              <a:t>Ethereum now uses ~1% of the energy that Bitcoin does.</a:t>
            </a:r>
          </a:p>
          <a:p>
            <a:r>
              <a:rPr lang="en-US" dirty="0"/>
              <a:t>Reason: Ethereum transitioned to proof-of-stake (</a:t>
            </a:r>
            <a:r>
              <a:rPr lang="en-US" dirty="0" err="1"/>
              <a:t>PoS</a:t>
            </a:r>
            <a:r>
              <a:rPr lang="en-US" dirty="0"/>
              <a:t>) in 2022 ('The Merge').</a:t>
            </a:r>
          </a:p>
          <a:p>
            <a:r>
              <a:rPr lang="en-US" dirty="0"/>
              <a:t>Bitcoin still uses proof-of-work (PoW), which is energy-intensive.</a:t>
            </a:r>
          </a:p>
          <a:p>
            <a:r>
              <a:rPr lang="en-US" dirty="0"/>
              <a:t>This makes Ethereum significantly more environmentally sustainable.</a:t>
            </a:r>
          </a:p>
          <a:p>
            <a:endParaRPr lang="en-US" dirty="0"/>
          </a:p>
        </p:txBody>
      </p:sp>
      <p:sp>
        <p:nvSpPr>
          <p:cNvPr id="4" name="Slide Number Placeholder 3">
            <a:extLst>
              <a:ext uri="{FF2B5EF4-FFF2-40B4-BE49-F238E27FC236}">
                <a16:creationId xmlns:a16="http://schemas.microsoft.com/office/drawing/2014/main" id="{8E2C1BFD-B5A5-5632-A8E1-65ACD61F017D}"/>
              </a:ext>
            </a:extLst>
          </p:cNvPr>
          <p:cNvSpPr>
            <a:spLocks noGrp="1"/>
          </p:cNvSpPr>
          <p:nvPr>
            <p:ph type="sldNum" sz="quarter" idx="12"/>
          </p:nvPr>
        </p:nvSpPr>
        <p:spPr/>
        <p:txBody>
          <a:bodyPr/>
          <a:lstStyle/>
          <a:p>
            <a:fld id="{D9F085D5-EC86-4F6A-B501-C1359CB39116}" type="slidenum">
              <a:rPr lang="en-GB" smtClean="0"/>
              <a:t>60</a:t>
            </a:fld>
            <a:endParaRPr lang="en-GB"/>
          </a:p>
        </p:txBody>
      </p:sp>
    </p:spTree>
    <p:extLst>
      <p:ext uri="{BB962C8B-B14F-4D97-AF65-F5344CB8AC3E}">
        <p14:creationId xmlns:p14="http://schemas.microsoft.com/office/powerpoint/2010/main" val="30259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87E1-D4D5-8801-328A-2417AA57F89D}"/>
              </a:ext>
            </a:extLst>
          </p:cNvPr>
          <p:cNvSpPr>
            <a:spLocks noGrp="1"/>
          </p:cNvSpPr>
          <p:nvPr>
            <p:ph type="title"/>
          </p:nvPr>
        </p:nvSpPr>
        <p:spPr/>
        <p:txBody>
          <a:bodyPr/>
          <a:lstStyle/>
          <a:p>
            <a:r>
              <a:rPr lang="en-US" dirty="0" err="1">
                <a:solidFill>
                  <a:schemeClr val="bg1"/>
                </a:solidFill>
              </a:rPr>
              <a:t>Sta</a:t>
            </a:r>
            <a:r>
              <a:rPr lang="en-US" dirty="0" err="1"/>
              <a:t>bleCoins</a:t>
            </a:r>
            <a:r>
              <a:rPr lang="en-US" dirty="0"/>
              <a:t>: Crypto without the Volatility</a:t>
            </a:r>
          </a:p>
        </p:txBody>
      </p:sp>
      <p:pic>
        <p:nvPicPr>
          <p:cNvPr id="6" name="Content Placeholder 5">
            <a:extLst>
              <a:ext uri="{FF2B5EF4-FFF2-40B4-BE49-F238E27FC236}">
                <a16:creationId xmlns:a16="http://schemas.microsoft.com/office/drawing/2014/main" id="{FFE7C511-690A-C36A-1893-EBADD2654D0A}"/>
              </a:ext>
            </a:extLst>
          </p:cNvPr>
          <p:cNvPicPr>
            <a:picLocks noGrp="1" noChangeAspect="1"/>
          </p:cNvPicPr>
          <p:nvPr>
            <p:ph idx="1"/>
          </p:nvPr>
        </p:nvPicPr>
        <p:blipFill>
          <a:blip r:embed="rId3"/>
          <a:stretch>
            <a:fillRect/>
          </a:stretch>
        </p:blipFill>
        <p:spPr>
          <a:xfrm>
            <a:off x="4645554" y="1570038"/>
            <a:ext cx="2900891" cy="4351337"/>
          </a:xfrm>
        </p:spPr>
      </p:pic>
      <p:sp>
        <p:nvSpPr>
          <p:cNvPr id="4" name="Slide Number Placeholder 3">
            <a:extLst>
              <a:ext uri="{FF2B5EF4-FFF2-40B4-BE49-F238E27FC236}">
                <a16:creationId xmlns:a16="http://schemas.microsoft.com/office/drawing/2014/main" id="{B26D3E75-AF16-0AB7-A792-AAD1AD5D76DF}"/>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3621476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53B9-5BC5-AF03-ED19-B768F197C828}"/>
              </a:ext>
            </a:extLst>
          </p:cNvPr>
          <p:cNvSpPr>
            <a:spLocks noGrp="1"/>
          </p:cNvSpPr>
          <p:nvPr>
            <p:ph type="title"/>
          </p:nvPr>
        </p:nvSpPr>
        <p:spPr/>
        <p:txBody>
          <a:bodyPr>
            <a:normAutofit fontScale="90000"/>
          </a:bodyPr>
          <a:lstStyle/>
          <a:p>
            <a:br>
              <a:rPr lang="en-US" dirty="0"/>
            </a:br>
            <a:r>
              <a:rPr lang="en-US" dirty="0">
                <a:solidFill>
                  <a:schemeClr val="bg1"/>
                </a:solidFill>
              </a:rPr>
              <a:t>Sta</a:t>
            </a:r>
            <a:r>
              <a:rPr lang="en-US" dirty="0"/>
              <a:t>blecoins</a:t>
            </a:r>
            <a:br>
              <a:rPr lang="en-US" dirty="0"/>
            </a:br>
            <a:endParaRPr lang="en-US" dirty="0"/>
          </a:p>
        </p:txBody>
      </p:sp>
      <p:sp>
        <p:nvSpPr>
          <p:cNvPr id="3" name="Content Placeholder 2">
            <a:extLst>
              <a:ext uri="{FF2B5EF4-FFF2-40B4-BE49-F238E27FC236}">
                <a16:creationId xmlns:a16="http://schemas.microsoft.com/office/drawing/2014/main" id="{278BB59A-4D9F-5B8A-3FE1-13094C97A327}"/>
              </a:ext>
            </a:extLst>
          </p:cNvPr>
          <p:cNvSpPr>
            <a:spLocks noGrp="1"/>
          </p:cNvSpPr>
          <p:nvPr>
            <p:ph idx="1"/>
          </p:nvPr>
        </p:nvSpPr>
        <p:spPr/>
        <p:txBody>
          <a:bodyPr/>
          <a:lstStyle/>
          <a:p>
            <a:endParaRPr lang="en-US" dirty="0"/>
          </a:p>
          <a:p>
            <a:r>
              <a:rPr lang="en-US" dirty="0"/>
              <a:t>Stablecoins are cryptocurrencies designed to hold a stable value. Most are pegged 1:1 to a real-world asset like the U.S. dollar.</a:t>
            </a:r>
          </a:p>
          <a:p>
            <a:r>
              <a:rPr lang="en-US" dirty="0"/>
              <a:t>They offer the benefits of crypto (fast, low-cost, global transactions) without the wild price swings. For example, 1 USDC is intended to always be worth $1. Companies achieve this by backing each token with real reserves (cash or equivalents).</a:t>
            </a:r>
          </a:p>
          <a:p>
            <a:endParaRPr lang="en-US" dirty="0"/>
          </a:p>
        </p:txBody>
      </p:sp>
      <p:sp>
        <p:nvSpPr>
          <p:cNvPr id="4" name="Slide Number Placeholder 3">
            <a:extLst>
              <a:ext uri="{FF2B5EF4-FFF2-40B4-BE49-F238E27FC236}">
                <a16:creationId xmlns:a16="http://schemas.microsoft.com/office/drawing/2014/main" id="{4D5F72E7-195E-43E5-554D-43166A79B9D6}"/>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1799380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82D9-906D-86B1-B3A0-C1E8A461308F}"/>
              </a:ext>
            </a:extLst>
          </p:cNvPr>
          <p:cNvSpPr>
            <a:spLocks noGrp="1"/>
          </p:cNvSpPr>
          <p:nvPr>
            <p:ph type="title"/>
          </p:nvPr>
        </p:nvSpPr>
        <p:spPr/>
        <p:txBody>
          <a:bodyPr/>
          <a:lstStyle/>
          <a:p>
            <a:r>
              <a:rPr lang="en-US" dirty="0">
                <a:solidFill>
                  <a:schemeClr val="bg1"/>
                </a:solidFill>
              </a:rPr>
              <a:t>NF</a:t>
            </a:r>
            <a:r>
              <a:rPr lang="en-US" dirty="0"/>
              <a:t>Ts-Non-Fungible Tokens</a:t>
            </a:r>
          </a:p>
        </p:txBody>
      </p:sp>
      <p:pic>
        <p:nvPicPr>
          <p:cNvPr id="6" name="Content Placeholder 5">
            <a:extLst>
              <a:ext uri="{FF2B5EF4-FFF2-40B4-BE49-F238E27FC236}">
                <a16:creationId xmlns:a16="http://schemas.microsoft.com/office/drawing/2014/main" id="{78D3FF99-5451-3F0F-BCA1-F6994FD2ACAC}"/>
              </a:ext>
            </a:extLst>
          </p:cNvPr>
          <p:cNvPicPr>
            <a:picLocks noGrp="1" noChangeAspect="1"/>
          </p:cNvPicPr>
          <p:nvPr>
            <p:ph idx="1"/>
          </p:nvPr>
        </p:nvPicPr>
        <p:blipFill>
          <a:blip r:embed="rId3"/>
          <a:stretch>
            <a:fillRect/>
          </a:stretch>
        </p:blipFill>
        <p:spPr>
          <a:xfrm>
            <a:off x="3669031" y="1318738"/>
            <a:ext cx="4602638" cy="4602638"/>
          </a:xfrm>
        </p:spPr>
      </p:pic>
      <p:sp>
        <p:nvSpPr>
          <p:cNvPr id="4" name="Slide Number Placeholder 3">
            <a:extLst>
              <a:ext uri="{FF2B5EF4-FFF2-40B4-BE49-F238E27FC236}">
                <a16:creationId xmlns:a16="http://schemas.microsoft.com/office/drawing/2014/main" id="{AC9159D6-09A7-DB1C-47C4-24B74A47BB53}"/>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2609834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6F67-DAB4-43FE-A386-A2C2EDEA7226}"/>
              </a:ext>
            </a:extLst>
          </p:cNvPr>
          <p:cNvSpPr>
            <a:spLocks noGrp="1"/>
          </p:cNvSpPr>
          <p:nvPr>
            <p:ph type="title"/>
          </p:nvPr>
        </p:nvSpPr>
        <p:spPr/>
        <p:txBody>
          <a:bodyPr/>
          <a:lstStyle/>
          <a:p>
            <a:r>
              <a:rPr lang="en-US" dirty="0">
                <a:solidFill>
                  <a:schemeClr val="bg1"/>
                </a:solidFill>
              </a:rPr>
              <a:t>NF</a:t>
            </a:r>
            <a:r>
              <a:rPr lang="en-US" dirty="0"/>
              <a:t>Ts: Unique Digital Ownership</a:t>
            </a:r>
          </a:p>
        </p:txBody>
      </p:sp>
      <p:sp>
        <p:nvSpPr>
          <p:cNvPr id="3" name="Content Placeholder 2">
            <a:extLst>
              <a:ext uri="{FF2B5EF4-FFF2-40B4-BE49-F238E27FC236}">
                <a16:creationId xmlns:a16="http://schemas.microsoft.com/office/drawing/2014/main" id="{7DEC8FC3-BC23-230B-66D5-9D0B4F2C6937}"/>
              </a:ext>
            </a:extLst>
          </p:cNvPr>
          <p:cNvSpPr>
            <a:spLocks noGrp="1"/>
          </p:cNvSpPr>
          <p:nvPr>
            <p:ph idx="1"/>
          </p:nvPr>
        </p:nvSpPr>
        <p:spPr/>
        <p:txBody>
          <a:bodyPr/>
          <a:lstStyle/>
          <a:p>
            <a:r>
              <a:rPr lang="en-US" dirty="0"/>
              <a:t>NFT stands for Non-Fungible Token. “Non-fungible” means unique – it can’t be replaced by another of the same kind.</a:t>
            </a:r>
          </a:p>
          <a:p>
            <a:r>
              <a:rPr lang="en-US" dirty="0"/>
              <a:t>An NFT is essentially a </a:t>
            </a:r>
            <a:r>
              <a:rPr lang="en-US" i="1" dirty="0"/>
              <a:t>digital certificate of ownership</a:t>
            </a:r>
            <a:r>
              <a:rPr lang="en-US" dirty="0"/>
              <a:t> for a specific asset, recorded on the blockchain. It can represent digital items (art, music, in-game items) or even physical assets. Each NFT is one-of-a-kind, unlike cryptocurrencies or dollars which are interchangeable.</a:t>
            </a:r>
          </a:p>
          <a:p>
            <a:endParaRPr lang="en-US" dirty="0"/>
          </a:p>
        </p:txBody>
      </p:sp>
      <p:sp>
        <p:nvSpPr>
          <p:cNvPr id="4" name="Slide Number Placeholder 3">
            <a:extLst>
              <a:ext uri="{FF2B5EF4-FFF2-40B4-BE49-F238E27FC236}">
                <a16:creationId xmlns:a16="http://schemas.microsoft.com/office/drawing/2014/main" id="{BB9A9A5C-EE28-B42B-B804-5CFA2E3EF915}"/>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11018151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E5C-C406-8EDF-845C-F80BD59C4FEB}"/>
              </a:ext>
            </a:extLst>
          </p:cNvPr>
          <p:cNvSpPr>
            <a:spLocks noGrp="1"/>
          </p:cNvSpPr>
          <p:nvPr>
            <p:ph type="title"/>
          </p:nvPr>
        </p:nvSpPr>
        <p:spPr>
          <a:xfrm>
            <a:off x="838199" y="0"/>
            <a:ext cx="10515600" cy="1325563"/>
          </a:xfrm>
        </p:spPr>
        <p:txBody>
          <a:bodyPr/>
          <a:lstStyle/>
          <a:p>
            <a:r>
              <a:rPr lang="en-US" dirty="0">
                <a:solidFill>
                  <a:schemeClr val="bg1"/>
                </a:solidFill>
              </a:rPr>
              <a:t>Def</a:t>
            </a:r>
            <a:r>
              <a:rPr lang="en-US" dirty="0"/>
              <a:t>i-Decentralized Finance</a:t>
            </a:r>
          </a:p>
        </p:txBody>
      </p:sp>
      <p:pic>
        <p:nvPicPr>
          <p:cNvPr id="5" name="Content Placeholder 4">
            <a:extLst>
              <a:ext uri="{FF2B5EF4-FFF2-40B4-BE49-F238E27FC236}">
                <a16:creationId xmlns:a16="http://schemas.microsoft.com/office/drawing/2014/main" id="{53E00644-6631-D346-78EA-B59DD81E7EF8}"/>
              </a:ext>
            </a:extLst>
          </p:cNvPr>
          <p:cNvPicPr>
            <a:picLocks noGrp="1" noChangeAspect="1"/>
          </p:cNvPicPr>
          <p:nvPr>
            <p:ph idx="1"/>
          </p:nvPr>
        </p:nvPicPr>
        <p:blipFill>
          <a:blip r:embed="rId3"/>
          <a:stretch>
            <a:fillRect/>
          </a:stretch>
        </p:blipFill>
        <p:spPr>
          <a:xfrm>
            <a:off x="3920331" y="1570038"/>
            <a:ext cx="4351337" cy="4351337"/>
          </a:xfrm>
          <a:prstGeom prst="rect">
            <a:avLst/>
          </a:prstGeom>
        </p:spPr>
      </p:pic>
      <p:sp>
        <p:nvSpPr>
          <p:cNvPr id="4" name="Slide Number Placeholder 3">
            <a:extLst>
              <a:ext uri="{FF2B5EF4-FFF2-40B4-BE49-F238E27FC236}">
                <a16:creationId xmlns:a16="http://schemas.microsoft.com/office/drawing/2014/main" id="{3C2F7C47-AD16-9369-C576-B779F81F1C5A}"/>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3414694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A0C3-CF0E-1BCA-442C-CA92DF747457}"/>
              </a:ext>
            </a:extLst>
          </p:cNvPr>
          <p:cNvSpPr>
            <a:spLocks noGrp="1"/>
          </p:cNvSpPr>
          <p:nvPr>
            <p:ph type="title"/>
          </p:nvPr>
        </p:nvSpPr>
        <p:spPr/>
        <p:txBody>
          <a:bodyPr>
            <a:normAutofit fontScale="90000"/>
          </a:bodyPr>
          <a:lstStyle/>
          <a:p>
            <a:br>
              <a:rPr lang="en-US" dirty="0"/>
            </a:br>
            <a:r>
              <a:rPr lang="en-US" dirty="0">
                <a:solidFill>
                  <a:schemeClr val="bg1"/>
                </a:solidFill>
              </a:rPr>
              <a:t>DeF</a:t>
            </a:r>
            <a:r>
              <a:rPr lang="en-US" dirty="0"/>
              <a:t>i: Banking Without Banks</a:t>
            </a:r>
            <a:br>
              <a:rPr lang="en-US" dirty="0"/>
            </a:br>
            <a:endParaRPr lang="en-US" dirty="0"/>
          </a:p>
        </p:txBody>
      </p:sp>
      <p:sp>
        <p:nvSpPr>
          <p:cNvPr id="3" name="Content Placeholder 2">
            <a:extLst>
              <a:ext uri="{FF2B5EF4-FFF2-40B4-BE49-F238E27FC236}">
                <a16:creationId xmlns:a16="http://schemas.microsoft.com/office/drawing/2014/main" id="{3BBD66D1-CD66-F81F-921F-3F78029CB681}"/>
              </a:ext>
            </a:extLst>
          </p:cNvPr>
          <p:cNvSpPr>
            <a:spLocks noGrp="1"/>
          </p:cNvSpPr>
          <p:nvPr>
            <p:ph idx="1"/>
          </p:nvPr>
        </p:nvSpPr>
        <p:spPr/>
        <p:txBody>
          <a:bodyPr/>
          <a:lstStyle/>
          <a:p>
            <a:r>
              <a:rPr lang="en-US" dirty="0"/>
              <a:t>Decentralized Finance (DeFi) uses smart contracts to offer financial services without traditional intermediaries.</a:t>
            </a:r>
          </a:p>
          <a:p>
            <a:r>
              <a:rPr lang="en-US" dirty="0"/>
              <a:t>On DeFi platforms, people can lend, borrow, trade, and earn interest directly with each other, governed by code. For example: lend your crypto and earn interest, or swap tokens on a decentralized exchange – all without banks or brokers involved.</a:t>
            </a:r>
          </a:p>
          <a:p>
            <a:endParaRPr lang="en-US" dirty="0"/>
          </a:p>
        </p:txBody>
      </p:sp>
      <p:sp>
        <p:nvSpPr>
          <p:cNvPr id="4" name="Slide Number Placeholder 3">
            <a:extLst>
              <a:ext uri="{FF2B5EF4-FFF2-40B4-BE49-F238E27FC236}">
                <a16:creationId xmlns:a16="http://schemas.microsoft.com/office/drawing/2014/main" id="{65A5F1CD-4A65-3166-4E7A-7D52E7E21FEE}"/>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1382066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81F0-057B-C623-838F-44361CB7657F}"/>
              </a:ext>
            </a:extLst>
          </p:cNvPr>
          <p:cNvSpPr>
            <a:spLocks noGrp="1"/>
          </p:cNvSpPr>
          <p:nvPr>
            <p:ph type="title"/>
          </p:nvPr>
        </p:nvSpPr>
        <p:spPr/>
        <p:txBody>
          <a:bodyPr/>
          <a:lstStyle/>
          <a:p>
            <a:r>
              <a:rPr lang="en-US" dirty="0">
                <a:solidFill>
                  <a:schemeClr val="bg1"/>
                </a:solidFill>
              </a:rPr>
              <a:t>Tra</a:t>
            </a:r>
            <a:r>
              <a:rPr lang="en-US" dirty="0"/>
              <a:t>nsition to Regulation</a:t>
            </a:r>
          </a:p>
        </p:txBody>
      </p:sp>
      <p:sp>
        <p:nvSpPr>
          <p:cNvPr id="3" name="Content Placeholder 2">
            <a:extLst>
              <a:ext uri="{FF2B5EF4-FFF2-40B4-BE49-F238E27FC236}">
                <a16:creationId xmlns:a16="http://schemas.microsoft.com/office/drawing/2014/main" id="{947FA1C7-295E-BFE6-9130-AD1C6ED17CE2}"/>
              </a:ext>
            </a:extLst>
          </p:cNvPr>
          <p:cNvSpPr>
            <a:spLocks noGrp="1"/>
          </p:cNvSpPr>
          <p:nvPr>
            <p:ph idx="1"/>
          </p:nvPr>
        </p:nvSpPr>
        <p:spPr/>
        <p:txBody>
          <a:bodyPr/>
          <a:lstStyle/>
          <a:p>
            <a:endParaRPr lang="en-US" dirty="0"/>
          </a:p>
          <a:p>
            <a:r>
              <a:rPr lang="en-US" i="1" dirty="0"/>
              <a:t>As this ecosystem has grown, governments have taken notice. Let’s see how they’re responding and what it means for you.</a:t>
            </a:r>
            <a:endParaRPr lang="en-US" dirty="0"/>
          </a:p>
          <a:p>
            <a:endParaRPr lang="en-US" dirty="0"/>
          </a:p>
        </p:txBody>
      </p:sp>
      <p:sp>
        <p:nvSpPr>
          <p:cNvPr id="4" name="Slide Number Placeholder 3">
            <a:extLst>
              <a:ext uri="{FF2B5EF4-FFF2-40B4-BE49-F238E27FC236}">
                <a16:creationId xmlns:a16="http://schemas.microsoft.com/office/drawing/2014/main" id="{4D49A303-8901-814E-E1D2-5EE98C1363F6}"/>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27944557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DB7-2FAE-1024-FD9F-FACEEFBDBF00}"/>
              </a:ext>
            </a:extLst>
          </p:cNvPr>
          <p:cNvSpPr>
            <a:spLocks noGrp="1"/>
          </p:cNvSpPr>
          <p:nvPr>
            <p:ph type="title"/>
          </p:nvPr>
        </p:nvSpPr>
        <p:spPr>
          <a:xfrm>
            <a:off x="856128" y="0"/>
            <a:ext cx="10515600" cy="1325563"/>
          </a:xfrm>
        </p:spPr>
        <p:txBody>
          <a:bodyPr/>
          <a:lstStyle/>
          <a:p>
            <a:r>
              <a:rPr lang="en-US" dirty="0">
                <a:solidFill>
                  <a:schemeClr val="bg1"/>
                </a:solidFill>
              </a:rPr>
              <a:t>Tril</a:t>
            </a:r>
            <a:r>
              <a:rPr lang="en-US" dirty="0"/>
              <a:t>lion dollar question</a:t>
            </a:r>
          </a:p>
        </p:txBody>
      </p:sp>
      <p:sp>
        <p:nvSpPr>
          <p:cNvPr id="3" name="Content Placeholder 2">
            <a:extLst>
              <a:ext uri="{FF2B5EF4-FFF2-40B4-BE49-F238E27FC236}">
                <a16:creationId xmlns:a16="http://schemas.microsoft.com/office/drawing/2014/main" id="{EABCCA45-9739-EF1F-CD72-3773B6F0CE41}"/>
              </a:ext>
            </a:extLst>
          </p:cNvPr>
          <p:cNvSpPr>
            <a:spLocks noGrp="1"/>
          </p:cNvSpPr>
          <p:nvPr>
            <p:ph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So why do we trust banks and MMFs(money market funds) with the vast majority of our hard-earned money? </a:t>
            </a:r>
          </a:p>
          <a:p>
            <a:endParaRPr lang="en-US" dirty="0"/>
          </a:p>
        </p:txBody>
      </p:sp>
      <p:sp>
        <p:nvSpPr>
          <p:cNvPr id="4" name="Slide Number Placeholder 3">
            <a:extLst>
              <a:ext uri="{FF2B5EF4-FFF2-40B4-BE49-F238E27FC236}">
                <a16:creationId xmlns:a16="http://schemas.microsoft.com/office/drawing/2014/main" id="{3B6BCDB2-CA39-EA33-304B-263D45D25018}"/>
              </a:ext>
            </a:extLst>
          </p:cNvPr>
          <p:cNvSpPr>
            <a:spLocks noGrp="1"/>
          </p:cNvSpPr>
          <p:nvPr>
            <p:ph type="sldNum" sz="quarter" idx="12"/>
          </p:nvPr>
        </p:nvSpPr>
        <p:spPr/>
        <p:txBody>
          <a:bodyPr/>
          <a:lstStyle/>
          <a:p>
            <a:fld id="{D9F085D5-EC86-4F6A-B501-C1359CB39116}" type="slidenum">
              <a:rPr lang="en-GB" smtClean="0"/>
              <a:t>68</a:t>
            </a:fld>
            <a:endParaRPr lang="en-GB" dirty="0"/>
          </a:p>
        </p:txBody>
      </p:sp>
    </p:spTree>
    <p:extLst>
      <p:ext uri="{BB962C8B-B14F-4D97-AF65-F5344CB8AC3E}">
        <p14:creationId xmlns:p14="http://schemas.microsoft.com/office/powerpoint/2010/main" val="1668623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D5F3-6B75-96F5-EDBD-845E1F630147}"/>
              </a:ext>
            </a:extLst>
          </p:cNvPr>
          <p:cNvSpPr>
            <a:spLocks noGrp="1"/>
          </p:cNvSpPr>
          <p:nvPr>
            <p:ph type="title"/>
          </p:nvPr>
        </p:nvSpPr>
        <p:spPr/>
        <p:txBody>
          <a:bodyPr/>
          <a:lstStyle/>
          <a:p>
            <a:r>
              <a:rPr lang="en-US" dirty="0">
                <a:solidFill>
                  <a:schemeClr val="bg1"/>
                </a:solidFill>
              </a:rPr>
              <a:t>Tru</a:t>
            </a:r>
            <a:r>
              <a:rPr lang="en-US" dirty="0"/>
              <a:t>st</a:t>
            </a:r>
          </a:p>
        </p:txBody>
      </p:sp>
      <p:sp>
        <p:nvSpPr>
          <p:cNvPr id="3" name="Content Placeholder 2">
            <a:extLst>
              <a:ext uri="{FF2B5EF4-FFF2-40B4-BE49-F238E27FC236}">
                <a16:creationId xmlns:a16="http://schemas.microsoft.com/office/drawing/2014/main" id="{AD994692-1D7B-8DBC-D034-270998A250C2}"/>
              </a:ext>
            </a:extLst>
          </p:cNvPr>
          <p:cNvSpPr>
            <a:spLocks noGrp="1"/>
          </p:cNvSpPr>
          <p:nvPr>
            <p:ph idx="1"/>
          </p:nvPr>
        </p:nvSpPr>
        <p:spPr/>
        <p:txBody>
          <a:bodyPr>
            <a:normAutofit/>
          </a:bodyPr>
          <a:lstStyle/>
          <a:p>
            <a:r>
              <a:rPr lang="en-US" dirty="0"/>
              <a:t>A regulatory framework that transforms risky deposits into safe assets- lender of last resort, FDIC deposit insurance.</a:t>
            </a:r>
          </a:p>
        </p:txBody>
      </p:sp>
      <p:sp>
        <p:nvSpPr>
          <p:cNvPr id="4" name="Slide Number Placeholder 3">
            <a:extLst>
              <a:ext uri="{FF2B5EF4-FFF2-40B4-BE49-F238E27FC236}">
                <a16:creationId xmlns:a16="http://schemas.microsoft.com/office/drawing/2014/main" id="{6D8B2517-4795-9EE5-B0FB-48F397A677B7}"/>
              </a:ext>
            </a:extLst>
          </p:cNvPr>
          <p:cNvSpPr>
            <a:spLocks noGrp="1"/>
          </p:cNvSpPr>
          <p:nvPr>
            <p:ph type="sldNum" sz="quarter" idx="12"/>
          </p:nvPr>
        </p:nvSpPr>
        <p:spPr/>
        <p:txBody>
          <a:bodyPr/>
          <a:lstStyle/>
          <a:p>
            <a:fld id="{D9F085D5-EC86-4F6A-B501-C1359CB39116}" type="slidenum">
              <a:rPr lang="en-GB" smtClean="0"/>
              <a:t>69</a:t>
            </a:fld>
            <a:endParaRPr lang="en-GB"/>
          </a:p>
        </p:txBody>
      </p:sp>
    </p:spTree>
    <p:extLst>
      <p:ext uri="{BB962C8B-B14F-4D97-AF65-F5344CB8AC3E}">
        <p14:creationId xmlns:p14="http://schemas.microsoft.com/office/powerpoint/2010/main" val="915424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1FC8-C566-E8E8-CF0F-C4D6C4C99B95}"/>
              </a:ext>
            </a:extLst>
          </p:cNvPr>
          <p:cNvSpPr>
            <a:spLocks noGrp="1"/>
          </p:cNvSpPr>
          <p:nvPr>
            <p:ph type="title"/>
          </p:nvPr>
        </p:nvSpPr>
        <p:spPr/>
        <p:txBody>
          <a:bodyPr>
            <a:normAutofit fontScale="90000"/>
          </a:bodyPr>
          <a:lstStyle/>
          <a:p>
            <a:br>
              <a:rPr lang="en-US" dirty="0"/>
            </a:br>
            <a:r>
              <a:rPr lang="en-US" dirty="0">
                <a:solidFill>
                  <a:schemeClr val="bg1"/>
                </a:solidFill>
              </a:rPr>
              <a:t>Pro</a:t>
            </a:r>
            <a:r>
              <a:rPr lang="en-US" dirty="0"/>
              <a:t>blem with Moving Money</a:t>
            </a:r>
            <a:br>
              <a:rPr lang="en-US" dirty="0"/>
            </a:br>
            <a:endParaRPr lang="en-US" dirty="0"/>
          </a:p>
        </p:txBody>
      </p:sp>
      <p:sp>
        <p:nvSpPr>
          <p:cNvPr id="3" name="Content Placeholder 2">
            <a:extLst>
              <a:ext uri="{FF2B5EF4-FFF2-40B4-BE49-F238E27FC236}">
                <a16:creationId xmlns:a16="http://schemas.microsoft.com/office/drawing/2014/main" id="{1AA0DDF1-C559-24B7-B7C5-C28D54B38EF5}"/>
              </a:ext>
            </a:extLst>
          </p:cNvPr>
          <p:cNvSpPr>
            <a:spLocks noGrp="1"/>
          </p:cNvSpPr>
          <p:nvPr>
            <p:ph idx="1"/>
          </p:nvPr>
        </p:nvSpPr>
        <p:spPr/>
        <p:txBody>
          <a:bodyPr/>
          <a:lstStyle/>
          <a:p>
            <a:r>
              <a:rPr lang="en-US" dirty="0"/>
              <a:t>“Sending money home shouldn’t cost a fortune.” Global remittances are slow and expensive – e.g. the average cost to send $200 is 6.62% (over $13 lost), more than double the 3% target set by the G20.</a:t>
            </a:r>
          </a:p>
          <a:p>
            <a:r>
              <a:rPr lang="en-US" dirty="0"/>
              <a:t>Traditional banks are the priciest, charging ~13.6% (over $27 lost on $200). Even newer digital remittance services still average ~4.95% fees. These high fees act as a hidden tax on workers, siphoning money meant for food, education, and healthcare.</a:t>
            </a:r>
          </a:p>
          <a:p>
            <a:endParaRPr lang="en-US" dirty="0"/>
          </a:p>
        </p:txBody>
      </p:sp>
      <p:sp>
        <p:nvSpPr>
          <p:cNvPr id="4" name="Slide Number Placeholder 3">
            <a:extLst>
              <a:ext uri="{FF2B5EF4-FFF2-40B4-BE49-F238E27FC236}">
                <a16:creationId xmlns:a16="http://schemas.microsoft.com/office/drawing/2014/main" id="{29C5A5E7-F31E-66EF-5A9D-D010037325BB}"/>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1167050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4F9B-2FED-1D20-1260-D13C6A3EC430}"/>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Shift from “Wild West” to Wall Street</a:t>
            </a:r>
            <a:br>
              <a:rPr lang="en-US" dirty="0"/>
            </a:br>
            <a:endParaRPr lang="en-US" dirty="0"/>
          </a:p>
        </p:txBody>
      </p:sp>
      <p:pic>
        <p:nvPicPr>
          <p:cNvPr id="6" name="Content Placeholder 5">
            <a:extLst>
              <a:ext uri="{FF2B5EF4-FFF2-40B4-BE49-F238E27FC236}">
                <a16:creationId xmlns:a16="http://schemas.microsoft.com/office/drawing/2014/main" id="{AAFEA0FD-47FF-3949-CC90-0626AA619182}"/>
              </a:ext>
            </a:extLst>
          </p:cNvPr>
          <p:cNvPicPr>
            <a:picLocks noGrp="1" noChangeAspect="1"/>
          </p:cNvPicPr>
          <p:nvPr>
            <p:ph idx="1"/>
          </p:nvPr>
        </p:nvPicPr>
        <p:blipFill>
          <a:blip r:embed="rId3"/>
          <a:stretch>
            <a:fillRect/>
          </a:stretch>
        </p:blipFill>
        <p:spPr>
          <a:xfrm>
            <a:off x="2832497" y="1570038"/>
            <a:ext cx="6527005" cy="4351337"/>
          </a:xfrm>
        </p:spPr>
      </p:pic>
      <p:sp>
        <p:nvSpPr>
          <p:cNvPr id="4" name="Slide Number Placeholder 3">
            <a:extLst>
              <a:ext uri="{FF2B5EF4-FFF2-40B4-BE49-F238E27FC236}">
                <a16:creationId xmlns:a16="http://schemas.microsoft.com/office/drawing/2014/main" id="{869D634A-F78A-3973-00FE-C7E9AE836656}"/>
              </a:ext>
            </a:extLst>
          </p:cNvPr>
          <p:cNvSpPr>
            <a:spLocks noGrp="1"/>
          </p:cNvSpPr>
          <p:nvPr>
            <p:ph type="sldNum" sz="quarter" idx="12"/>
          </p:nvPr>
        </p:nvSpPr>
        <p:spPr/>
        <p:txBody>
          <a:bodyPr/>
          <a:lstStyle/>
          <a:p>
            <a:fld id="{D9F085D5-EC86-4F6A-B501-C1359CB39116}" type="slidenum">
              <a:rPr lang="en-GB" smtClean="0"/>
              <a:t>70</a:t>
            </a:fld>
            <a:endParaRPr lang="en-GB"/>
          </a:p>
        </p:txBody>
      </p:sp>
    </p:spTree>
    <p:extLst>
      <p:ext uri="{BB962C8B-B14F-4D97-AF65-F5344CB8AC3E}">
        <p14:creationId xmlns:p14="http://schemas.microsoft.com/office/powerpoint/2010/main" val="27210150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183E-09F2-1CB7-042A-3D81B23A7050}"/>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U.S. Regulatory Puzzle: SEC vs. CFTC</a:t>
            </a:r>
            <a:br>
              <a:rPr lang="en-US" dirty="0"/>
            </a:br>
            <a:endParaRPr lang="en-US" dirty="0"/>
          </a:p>
        </p:txBody>
      </p:sp>
      <p:sp>
        <p:nvSpPr>
          <p:cNvPr id="3" name="Content Placeholder 2">
            <a:extLst>
              <a:ext uri="{FF2B5EF4-FFF2-40B4-BE49-F238E27FC236}">
                <a16:creationId xmlns:a16="http://schemas.microsoft.com/office/drawing/2014/main" id="{6451007C-41FA-5B9D-A810-4891AC78F073}"/>
              </a:ext>
            </a:extLst>
          </p:cNvPr>
          <p:cNvSpPr>
            <a:spLocks noGrp="1"/>
          </p:cNvSpPr>
          <p:nvPr>
            <p:ph idx="1"/>
          </p:nvPr>
        </p:nvSpPr>
        <p:spPr>
          <a:xfrm>
            <a:off x="830580" y="2049703"/>
            <a:ext cx="10515600" cy="4351338"/>
          </a:xfrm>
        </p:spPr>
        <p:txBody>
          <a:bodyPr>
            <a:normAutofit fontScale="92500" lnSpcReduction="10000"/>
          </a:bodyPr>
          <a:lstStyle/>
          <a:p>
            <a:endParaRPr lang="en-US" dirty="0"/>
          </a:p>
          <a:p>
            <a:r>
              <a:rPr lang="en-US" dirty="0"/>
              <a:t>In the US, a big question has been “Who gets to regulate crypto?” The new technology doesn’t fit neatly into existing legal categories. Two main agencies claim oversight, leading to a turf battle:</a:t>
            </a:r>
          </a:p>
          <a:p>
            <a:pPr lvl="1"/>
            <a:r>
              <a:rPr lang="en-US" b="1" dirty="0"/>
              <a:t>SEC (Securities and Exchange Commission):</a:t>
            </a:r>
            <a:r>
              <a:rPr lang="en-US" dirty="0"/>
              <a:t> The SEC regulates securities (like stocks). It argues many crypto tokens are securities (sold to raise money for projects) and has taken action against projects for not complying with securities laws.</a:t>
            </a:r>
          </a:p>
          <a:p>
            <a:pPr lvl="1"/>
            <a:r>
              <a:rPr lang="en-US" b="1" dirty="0"/>
              <a:t>CFTC (Commodity Futures Trading Commission):</a:t>
            </a:r>
            <a:r>
              <a:rPr lang="en-US" dirty="0"/>
              <a:t> The CFTC regulates commodities (like gold, oil, wheat). It views established, decentralized cryptos (like Bitcoin, and perhaps others) as </a:t>
            </a:r>
            <a:r>
              <a:rPr lang="en-US" i="1" dirty="0"/>
              <a:t>commodities</a:t>
            </a:r>
            <a:r>
              <a:rPr lang="en-US" dirty="0"/>
              <a:t> rather than securities.</a:t>
            </a:r>
          </a:p>
          <a:p>
            <a:r>
              <a:rPr lang="en-US" dirty="0"/>
              <a:t>This jurisdiction conflict has created a lot of uncertainty. Companies operating in the US haven’t been sure what rules apply, which makes it hard to move forward confidently.</a:t>
            </a:r>
          </a:p>
          <a:p>
            <a:endParaRPr lang="en-US" dirty="0"/>
          </a:p>
        </p:txBody>
      </p:sp>
      <p:sp>
        <p:nvSpPr>
          <p:cNvPr id="4" name="Slide Number Placeholder 3">
            <a:extLst>
              <a:ext uri="{FF2B5EF4-FFF2-40B4-BE49-F238E27FC236}">
                <a16:creationId xmlns:a16="http://schemas.microsoft.com/office/drawing/2014/main" id="{B1B3223A-6D87-0A58-35F0-DACA1E3561AF}"/>
              </a:ext>
            </a:extLst>
          </p:cNvPr>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4287451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34FD-6999-962A-BE93-13A38C446957}"/>
              </a:ext>
            </a:extLst>
          </p:cNvPr>
          <p:cNvSpPr>
            <a:spLocks noGrp="1"/>
          </p:cNvSpPr>
          <p:nvPr>
            <p:ph type="title"/>
          </p:nvPr>
        </p:nvSpPr>
        <p:spPr/>
        <p:txBody>
          <a:bodyPr>
            <a:normAutofit fontScale="90000"/>
          </a:bodyPr>
          <a:lstStyle/>
          <a:p>
            <a:br>
              <a:rPr lang="en-US" dirty="0"/>
            </a:br>
            <a:r>
              <a:rPr lang="en-US" dirty="0">
                <a:solidFill>
                  <a:schemeClr val="bg1"/>
                </a:solidFill>
              </a:rPr>
              <a:t>A P</a:t>
            </a:r>
            <a:r>
              <a:rPr lang="en-US" dirty="0"/>
              <a:t>ath to Clarity: The FIT21 &amp; CLARITY Acts</a:t>
            </a:r>
            <a:br>
              <a:rPr lang="en-US" dirty="0"/>
            </a:br>
            <a:endParaRPr lang="en-US" dirty="0"/>
          </a:p>
        </p:txBody>
      </p:sp>
      <p:sp>
        <p:nvSpPr>
          <p:cNvPr id="3" name="Content Placeholder 2">
            <a:extLst>
              <a:ext uri="{FF2B5EF4-FFF2-40B4-BE49-F238E27FC236}">
                <a16:creationId xmlns:a16="http://schemas.microsoft.com/office/drawing/2014/main" id="{CBA2F929-6B9B-391D-D1E3-75F10562D66B}"/>
              </a:ext>
            </a:extLst>
          </p:cNvPr>
          <p:cNvSpPr>
            <a:spLocks noGrp="1"/>
          </p:cNvSpPr>
          <p:nvPr>
            <p:ph idx="1"/>
          </p:nvPr>
        </p:nvSpPr>
        <p:spPr>
          <a:xfrm>
            <a:off x="723900" y="1602225"/>
            <a:ext cx="10515600" cy="4351338"/>
          </a:xfrm>
        </p:spPr>
        <p:txBody>
          <a:bodyPr>
            <a:normAutofit fontScale="85000" lnSpcReduction="10000"/>
          </a:bodyPr>
          <a:lstStyle/>
          <a:p>
            <a:endParaRPr lang="en-US" dirty="0"/>
          </a:p>
          <a:p>
            <a:r>
              <a:rPr lang="en-US" dirty="0"/>
              <a:t>Bipartisan legislation is being crafted to resolve the SEC vs CFTC puzzle. Notably, the proposed Financial Innovation and Technology for the 21st Century Act (FIT21) and its update, the CLARITY Act, aim to set clear rules.</a:t>
            </a:r>
          </a:p>
          <a:p>
            <a:r>
              <a:rPr lang="en-US" dirty="0"/>
              <a:t>These bills would create a framework based on decentralization: If a crypto project is still centrally controlled (like a company raising money from the public), its token is treated as a security under the SEC. But if a project becomes sufficiently decentralized (no single entity in control, community-run), its token can be classified as a digital commodity under the CFTC.</a:t>
            </a:r>
          </a:p>
          <a:p>
            <a:r>
              <a:rPr lang="en-US" dirty="0"/>
              <a:t>This gives projects a </a:t>
            </a:r>
            <a:r>
              <a:rPr lang="en-US" i="1" dirty="0"/>
              <a:t>clear pathway</a:t>
            </a:r>
            <a:r>
              <a:rPr lang="en-US" dirty="0"/>
              <a:t>: start under stricter oversight if centralized, and later, when truly decentralized, transition to lighter commodity regulation. It would bring much-needed clarity and predictability to the U.S. crypto market.</a:t>
            </a:r>
          </a:p>
          <a:p>
            <a:endParaRPr lang="en-US" dirty="0"/>
          </a:p>
        </p:txBody>
      </p:sp>
      <p:sp>
        <p:nvSpPr>
          <p:cNvPr id="4" name="Slide Number Placeholder 3">
            <a:extLst>
              <a:ext uri="{FF2B5EF4-FFF2-40B4-BE49-F238E27FC236}">
                <a16:creationId xmlns:a16="http://schemas.microsoft.com/office/drawing/2014/main" id="{3C528DD5-890C-A2B2-0950-D8157AEF4991}"/>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3940782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6848-7EE0-2465-0ADE-224FBB712F42}"/>
              </a:ext>
            </a:extLst>
          </p:cNvPr>
          <p:cNvSpPr>
            <a:spLocks noGrp="1"/>
          </p:cNvSpPr>
          <p:nvPr>
            <p:ph type="title"/>
          </p:nvPr>
        </p:nvSpPr>
        <p:spPr/>
        <p:txBody>
          <a:bodyPr>
            <a:normAutofit fontScale="90000"/>
          </a:bodyPr>
          <a:lstStyle/>
          <a:p>
            <a:br>
              <a:rPr lang="en-US" dirty="0"/>
            </a:br>
            <a:r>
              <a:rPr lang="en-US" dirty="0">
                <a:solidFill>
                  <a:schemeClr val="bg1"/>
                </a:solidFill>
              </a:rPr>
              <a:t>U.S.</a:t>
            </a:r>
            <a:r>
              <a:rPr lang="en-US" dirty="0"/>
              <a:t> Crypto Legislation: GENIUS vs. FIT21 &amp; CLARITY Acts</a:t>
            </a:r>
          </a:p>
        </p:txBody>
      </p:sp>
      <p:sp>
        <p:nvSpPr>
          <p:cNvPr id="3" name="Content Placeholder 2">
            <a:extLst>
              <a:ext uri="{FF2B5EF4-FFF2-40B4-BE49-F238E27FC236}">
                <a16:creationId xmlns:a16="http://schemas.microsoft.com/office/drawing/2014/main" id="{3F036863-8522-D1E9-A2F4-2AE36D1AF5D3}"/>
              </a:ext>
            </a:extLst>
          </p:cNvPr>
          <p:cNvSpPr>
            <a:spLocks noGrp="1"/>
          </p:cNvSpPr>
          <p:nvPr>
            <p:ph idx="1"/>
          </p:nvPr>
        </p:nvSpPr>
        <p:spPr/>
        <p:txBody>
          <a:bodyPr/>
          <a:lstStyle/>
          <a:p>
            <a:r>
              <a:rPr lang="en-US" dirty="0"/>
              <a:t>GENIUS Act focuses on regulating stablecoin issuers (reserves, charters).</a:t>
            </a:r>
          </a:p>
          <a:p>
            <a:r>
              <a:rPr lang="en-US" dirty="0"/>
              <a:t>FIT21/CLARITY Acts define who regulates digital assets (SEC vs. CFTC).</a:t>
            </a:r>
          </a:p>
          <a:p>
            <a:r>
              <a:rPr lang="en-US" dirty="0"/>
              <a:t>CLARITY Act uses 'decentralization' as a key criterion for classification.</a:t>
            </a:r>
          </a:p>
          <a:p>
            <a:r>
              <a:rPr lang="en-US" dirty="0"/>
              <a:t>GENIUS addresses payments and consumer protection; CLARITY addresses market structure.</a:t>
            </a:r>
          </a:p>
          <a:p>
            <a:endParaRPr lang="en-US" dirty="0"/>
          </a:p>
        </p:txBody>
      </p:sp>
      <p:sp>
        <p:nvSpPr>
          <p:cNvPr id="4" name="Slide Number Placeholder 3">
            <a:extLst>
              <a:ext uri="{FF2B5EF4-FFF2-40B4-BE49-F238E27FC236}">
                <a16:creationId xmlns:a16="http://schemas.microsoft.com/office/drawing/2014/main" id="{F70AC650-C8A5-492A-2CE6-7C3DD24893AF}"/>
              </a:ext>
            </a:extLst>
          </p:cNvPr>
          <p:cNvSpPr>
            <a:spLocks noGrp="1"/>
          </p:cNvSpPr>
          <p:nvPr>
            <p:ph type="sldNum" sz="quarter" idx="12"/>
          </p:nvPr>
        </p:nvSpPr>
        <p:spPr/>
        <p:txBody>
          <a:bodyPr/>
          <a:lstStyle/>
          <a:p>
            <a:fld id="{D9F085D5-EC86-4F6A-B501-C1359CB39116}" type="slidenum">
              <a:rPr lang="en-GB" smtClean="0"/>
              <a:t>73</a:t>
            </a:fld>
            <a:endParaRPr lang="en-GB"/>
          </a:p>
        </p:txBody>
      </p:sp>
    </p:spTree>
    <p:extLst>
      <p:ext uri="{BB962C8B-B14F-4D97-AF65-F5344CB8AC3E}">
        <p14:creationId xmlns:p14="http://schemas.microsoft.com/office/powerpoint/2010/main" val="34963491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E64B-5F94-22AF-7D5D-10ED0C030FEE}"/>
              </a:ext>
            </a:extLst>
          </p:cNvPr>
          <p:cNvSpPr>
            <a:spLocks noGrp="1"/>
          </p:cNvSpPr>
          <p:nvPr>
            <p:ph type="title"/>
          </p:nvPr>
        </p:nvSpPr>
        <p:spPr/>
        <p:txBody>
          <a:bodyPr>
            <a:normAutofit fontScale="90000"/>
          </a:bodyPr>
          <a:lstStyle/>
          <a:p>
            <a:br>
              <a:rPr lang="en-US" dirty="0"/>
            </a:br>
            <a:r>
              <a:rPr lang="en-US" dirty="0">
                <a:solidFill>
                  <a:schemeClr val="bg1"/>
                </a:solidFill>
              </a:rPr>
              <a:t>Cas</a:t>
            </a:r>
            <a:r>
              <a:rPr lang="en-US" dirty="0"/>
              <a:t>e Study: Hawaii's Journey to a Digital Oasis</a:t>
            </a:r>
            <a:br>
              <a:rPr lang="en-US" dirty="0"/>
            </a:br>
            <a:endParaRPr lang="en-US" dirty="0"/>
          </a:p>
        </p:txBody>
      </p:sp>
      <p:sp>
        <p:nvSpPr>
          <p:cNvPr id="3" name="Content Placeholder 2">
            <a:extLst>
              <a:ext uri="{FF2B5EF4-FFF2-40B4-BE49-F238E27FC236}">
                <a16:creationId xmlns:a16="http://schemas.microsoft.com/office/drawing/2014/main" id="{6CD26459-AF93-CAD2-4230-F8B20AB6AAC8}"/>
              </a:ext>
            </a:extLst>
          </p:cNvPr>
          <p:cNvSpPr>
            <a:spLocks noGrp="1"/>
          </p:cNvSpPr>
          <p:nvPr>
            <p:ph idx="1"/>
          </p:nvPr>
        </p:nvSpPr>
        <p:spPr/>
        <p:txBody>
          <a:bodyPr/>
          <a:lstStyle/>
          <a:p>
            <a:r>
              <a:rPr lang="en-US" dirty="0"/>
              <a:t>After years of being the most restrictive state for crypto, Hawaii has reversed course :   </a:t>
            </a:r>
          </a:p>
          <a:p>
            <a:r>
              <a:rPr lang="en-US" dirty="0"/>
              <a:t>From 2020-2024, its Digital Currency Innovation Lab oversaw $800 million in transactions.   </a:t>
            </a:r>
          </a:p>
          <a:p>
            <a:r>
              <a:rPr lang="en-US" dirty="0"/>
              <a:t>In 2024, restrictive requirements were eliminated, and by 2025, local exchanges are thriving.   </a:t>
            </a:r>
          </a:p>
          <a:p>
            <a:r>
              <a:rPr lang="en-US" dirty="0"/>
              <a:t>This shift has given 134,000 residents crypto access and is fostering a local blockchain ecosystem.   </a:t>
            </a:r>
          </a:p>
          <a:p>
            <a:endParaRPr lang="en-US" dirty="0"/>
          </a:p>
        </p:txBody>
      </p:sp>
      <p:sp>
        <p:nvSpPr>
          <p:cNvPr id="4" name="Slide Number Placeholder 3">
            <a:extLst>
              <a:ext uri="{FF2B5EF4-FFF2-40B4-BE49-F238E27FC236}">
                <a16:creationId xmlns:a16="http://schemas.microsoft.com/office/drawing/2014/main" id="{6950B1F4-3CCE-AAA2-C193-E4524D83E41C}"/>
              </a:ext>
            </a:extLst>
          </p:cNvPr>
          <p:cNvSpPr>
            <a:spLocks noGrp="1"/>
          </p:cNvSpPr>
          <p:nvPr>
            <p:ph type="sldNum" sz="quarter" idx="12"/>
          </p:nvPr>
        </p:nvSpPr>
        <p:spPr/>
        <p:txBody>
          <a:bodyPr/>
          <a:lstStyle/>
          <a:p>
            <a:fld id="{D9F085D5-EC86-4F6A-B501-C1359CB39116}" type="slidenum">
              <a:rPr lang="en-GB" smtClean="0"/>
              <a:t>74</a:t>
            </a:fld>
            <a:endParaRPr lang="en-GB"/>
          </a:p>
        </p:txBody>
      </p:sp>
    </p:spTree>
    <p:extLst>
      <p:ext uri="{BB962C8B-B14F-4D97-AF65-F5344CB8AC3E}">
        <p14:creationId xmlns:p14="http://schemas.microsoft.com/office/powerpoint/2010/main" val="2358645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5FB1-CADC-4D11-9BC2-B87FB2D97E9A}"/>
              </a:ext>
            </a:extLst>
          </p:cNvPr>
          <p:cNvSpPr>
            <a:spLocks noGrp="1"/>
          </p:cNvSpPr>
          <p:nvPr>
            <p:ph type="title"/>
          </p:nvPr>
        </p:nvSpPr>
        <p:spPr/>
        <p:txBody>
          <a:bodyPr/>
          <a:lstStyle/>
          <a:p>
            <a:r>
              <a:rPr lang="en-US" dirty="0">
                <a:solidFill>
                  <a:schemeClr val="bg1"/>
                </a:solidFill>
              </a:rPr>
              <a:t>Wh</a:t>
            </a:r>
            <a:r>
              <a:rPr lang="en-US" dirty="0"/>
              <a:t>at is good regulation?</a:t>
            </a:r>
          </a:p>
        </p:txBody>
      </p:sp>
      <p:sp>
        <p:nvSpPr>
          <p:cNvPr id="3" name="Content Placeholder 2">
            <a:extLst>
              <a:ext uri="{FF2B5EF4-FFF2-40B4-BE49-F238E27FC236}">
                <a16:creationId xmlns:a16="http://schemas.microsoft.com/office/drawing/2014/main" id="{3A4C0A9F-AA7C-4A68-90F9-CE7CAC963127}"/>
              </a:ext>
            </a:extLst>
          </p:cNvPr>
          <p:cNvSpPr>
            <a:spLocks noGrp="1"/>
          </p:cNvSpPr>
          <p:nvPr>
            <p:ph idx="1"/>
          </p:nvPr>
        </p:nvSpPr>
        <p:spPr/>
        <p:txBody>
          <a:bodyPr/>
          <a:lstStyle/>
          <a:p>
            <a:r>
              <a:rPr lang="en-US" dirty="0">
                <a:solidFill>
                  <a:schemeClr val="accent1">
                    <a:lumMod val="75000"/>
                  </a:schemeClr>
                </a:solidFill>
              </a:rPr>
              <a:t>The Principles Are Easy;</a:t>
            </a:r>
          </a:p>
          <a:p>
            <a:pPr marL="971550" lvl="1" indent="-514350">
              <a:buFont typeface="+mj-lt"/>
              <a:buAutoNum type="arabicPeriod"/>
            </a:pPr>
            <a:r>
              <a:rPr lang="en-US" sz="2800" b="1" dirty="0">
                <a:solidFill>
                  <a:schemeClr val="accent1">
                    <a:lumMod val="75000"/>
                  </a:schemeClr>
                </a:solidFill>
              </a:rPr>
              <a:t>Eliminate fraud, abuse and manipulation.</a:t>
            </a:r>
          </a:p>
          <a:p>
            <a:pPr marL="971550" lvl="1" indent="-514350">
              <a:buFont typeface="+mj-lt"/>
              <a:buAutoNum type="arabicPeriod"/>
            </a:pPr>
            <a:r>
              <a:rPr lang="en-US" sz="2800" b="1" dirty="0">
                <a:solidFill>
                  <a:schemeClr val="accent1">
                    <a:lumMod val="75000"/>
                  </a:schemeClr>
                </a:solidFill>
              </a:rPr>
              <a:t>Do not let markets be dominated by a small number of powerful firms.</a:t>
            </a:r>
          </a:p>
          <a:p>
            <a:pPr marL="971550" lvl="1" indent="-514350">
              <a:buFont typeface="+mj-lt"/>
              <a:buAutoNum type="arabicPeriod"/>
            </a:pPr>
            <a:r>
              <a:rPr lang="en-US" sz="2800" b="1" dirty="0">
                <a:solidFill>
                  <a:schemeClr val="accent1">
                    <a:lumMod val="75000"/>
                  </a:schemeClr>
                </a:solidFill>
              </a:rPr>
              <a:t>Allow startups with new innovations to displace incumbent firms.</a:t>
            </a:r>
          </a:p>
          <a:p>
            <a:pPr marL="971550" lvl="1" indent="-514350">
              <a:buFont typeface="+mj-lt"/>
              <a:buAutoNum type="arabicPeriod"/>
            </a:pPr>
            <a:r>
              <a:rPr lang="en-US" sz="2800" b="1" dirty="0">
                <a:solidFill>
                  <a:schemeClr val="accent1">
                    <a:lumMod val="75000"/>
                  </a:schemeClr>
                </a:solidFill>
              </a:rPr>
              <a:t>Minimize risk of a financial crisis.</a:t>
            </a:r>
          </a:p>
          <a:p>
            <a:r>
              <a:rPr lang="en-US" dirty="0">
                <a:solidFill>
                  <a:schemeClr val="accent1">
                    <a:lumMod val="75000"/>
                  </a:schemeClr>
                </a:solidFill>
              </a:rPr>
              <a:t>Legislation and Implementation:  Hasn’t Been Easy</a:t>
            </a:r>
          </a:p>
        </p:txBody>
      </p:sp>
      <p:sp>
        <p:nvSpPr>
          <p:cNvPr id="4" name="Slide Number Placeholder 3">
            <a:extLst>
              <a:ext uri="{FF2B5EF4-FFF2-40B4-BE49-F238E27FC236}">
                <a16:creationId xmlns:a16="http://schemas.microsoft.com/office/drawing/2014/main" id="{88589606-6F90-49BD-AB5A-9C6E709AB8EB}"/>
              </a:ext>
            </a:extLst>
          </p:cNvPr>
          <p:cNvSpPr>
            <a:spLocks noGrp="1"/>
          </p:cNvSpPr>
          <p:nvPr>
            <p:ph type="sldNum" sz="quarter" idx="12"/>
          </p:nvPr>
        </p:nvSpPr>
        <p:spPr/>
        <p:txBody>
          <a:bodyPr/>
          <a:lstStyle/>
          <a:p>
            <a:fld id="{D9F085D5-EC86-4F6A-B501-C1359CB39116}" type="slidenum">
              <a:rPr lang="en-GB" smtClean="0"/>
              <a:t>75</a:t>
            </a:fld>
            <a:endParaRPr lang="en-GB"/>
          </a:p>
        </p:txBody>
      </p:sp>
    </p:spTree>
    <p:extLst>
      <p:ext uri="{BB962C8B-B14F-4D97-AF65-F5344CB8AC3E}">
        <p14:creationId xmlns:p14="http://schemas.microsoft.com/office/powerpoint/2010/main" val="39451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D3EB-9897-A16F-326D-9186BDAB1C50}"/>
              </a:ext>
            </a:extLst>
          </p:cNvPr>
          <p:cNvSpPr>
            <a:spLocks noGrp="1"/>
          </p:cNvSpPr>
          <p:nvPr>
            <p:ph type="title"/>
          </p:nvPr>
        </p:nvSpPr>
        <p:spPr/>
        <p:txBody>
          <a:bodyPr/>
          <a:lstStyle/>
          <a:p>
            <a:r>
              <a:rPr lang="en-US" dirty="0">
                <a:solidFill>
                  <a:schemeClr val="bg1"/>
                </a:solidFill>
              </a:rPr>
              <a:t>Cry</a:t>
            </a:r>
            <a:r>
              <a:rPr lang="en-US" dirty="0"/>
              <a:t>pto Fraud Is Skyrocketing</a:t>
            </a:r>
          </a:p>
        </p:txBody>
      </p:sp>
      <p:sp>
        <p:nvSpPr>
          <p:cNvPr id="3" name="Content Placeholder 2">
            <a:extLst>
              <a:ext uri="{FF2B5EF4-FFF2-40B4-BE49-F238E27FC236}">
                <a16:creationId xmlns:a16="http://schemas.microsoft.com/office/drawing/2014/main" id="{577C4776-636D-D375-8913-AD2FD4282184}"/>
              </a:ext>
            </a:extLst>
          </p:cNvPr>
          <p:cNvSpPr>
            <a:spLocks noGrp="1"/>
          </p:cNvSpPr>
          <p:nvPr>
            <p:ph idx="1"/>
          </p:nvPr>
        </p:nvSpPr>
        <p:spPr/>
        <p:txBody>
          <a:bodyPr/>
          <a:lstStyle/>
          <a:p>
            <a:r>
              <a:rPr lang="en-US" dirty="0"/>
              <a:t>Outright fraud is rampant. In 2024 alone, the FBI received nearly 150,000 crypto-related complaints, totaling $9.3 billion in losses—a 66% increase from the previous year. Older Americans are a primary target, with those over 60 losing a collective $2.8 billion.</a:t>
            </a:r>
          </a:p>
        </p:txBody>
      </p:sp>
      <p:sp>
        <p:nvSpPr>
          <p:cNvPr id="4" name="Slide Number Placeholder 3">
            <a:extLst>
              <a:ext uri="{FF2B5EF4-FFF2-40B4-BE49-F238E27FC236}">
                <a16:creationId xmlns:a16="http://schemas.microsoft.com/office/drawing/2014/main" id="{1376934C-0673-1374-3C7A-1C0283A1FAE6}"/>
              </a:ext>
            </a:extLst>
          </p:cNvPr>
          <p:cNvSpPr>
            <a:spLocks noGrp="1"/>
          </p:cNvSpPr>
          <p:nvPr>
            <p:ph type="sldNum" sz="quarter" idx="12"/>
          </p:nvPr>
        </p:nvSpPr>
        <p:spPr/>
        <p:txBody>
          <a:bodyPr/>
          <a:lstStyle/>
          <a:p>
            <a:fld id="{D9F085D5-EC86-4F6A-B501-C1359CB39116}" type="slidenum">
              <a:rPr lang="en-GB" smtClean="0"/>
              <a:t>76</a:t>
            </a:fld>
            <a:endParaRPr lang="en-GB"/>
          </a:p>
        </p:txBody>
      </p:sp>
    </p:spTree>
    <p:extLst>
      <p:ext uri="{BB962C8B-B14F-4D97-AF65-F5344CB8AC3E}">
        <p14:creationId xmlns:p14="http://schemas.microsoft.com/office/powerpoint/2010/main" val="39034928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A850-9143-A15F-CBEF-B0DC32FFE0F1}"/>
              </a:ext>
            </a:extLst>
          </p:cNvPr>
          <p:cNvSpPr>
            <a:spLocks noGrp="1"/>
          </p:cNvSpPr>
          <p:nvPr>
            <p:ph type="title"/>
          </p:nvPr>
        </p:nvSpPr>
        <p:spPr/>
        <p:txBody>
          <a:bodyPr/>
          <a:lstStyle/>
          <a:p>
            <a:r>
              <a:rPr lang="en-US" dirty="0">
                <a:solidFill>
                  <a:schemeClr val="bg1"/>
                </a:solidFill>
              </a:rPr>
              <a:t>The</a:t>
            </a:r>
            <a:r>
              <a:rPr lang="en-US" dirty="0"/>
              <a:t> Predatory Nature of Crypto ATMs</a:t>
            </a:r>
          </a:p>
        </p:txBody>
      </p:sp>
      <p:sp>
        <p:nvSpPr>
          <p:cNvPr id="3" name="Content Placeholder 2">
            <a:extLst>
              <a:ext uri="{FF2B5EF4-FFF2-40B4-BE49-F238E27FC236}">
                <a16:creationId xmlns:a16="http://schemas.microsoft.com/office/drawing/2014/main" id="{96651E32-173D-6535-9AC4-000109B98227}"/>
              </a:ext>
            </a:extLst>
          </p:cNvPr>
          <p:cNvSpPr>
            <a:spLocks noGrp="1"/>
          </p:cNvSpPr>
          <p:nvPr>
            <p:ph idx="1"/>
          </p:nvPr>
        </p:nvSpPr>
        <p:spPr/>
        <p:txBody>
          <a:bodyPr/>
          <a:lstStyle/>
          <a:p>
            <a:r>
              <a:rPr lang="en-US" dirty="0"/>
              <a:t>Crypto ATMs, often marketed as tools for financial inclusion, are a growing site for fraud. They are frequently placed in lower-income and minority neighborhoods, where they charge excessive fees. In 2024, these machines were involved in scams totaling nearly $250 million in losses, with the elderly again being the primary victims.</a:t>
            </a:r>
          </a:p>
        </p:txBody>
      </p:sp>
      <p:sp>
        <p:nvSpPr>
          <p:cNvPr id="4" name="Slide Number Placeholder 3">
            <a:extLst>
              <a:ext uri="{FF2B5EF4-FFF2-40B4-BE49-F238E27FC236}">
                <a16:creationId xmlns:a16="http://schemas.microsoft.com/office/drawing/2014/main" id="{3F83539D-9BE1-C1AC-BBC2-A80382850206}"/>
              </a:ext>
            </a:extLst>
          </p:cNvPr>
          <p:cNvSpPr>
            <a:spLocks noGrp="1"/>
          </p:cNvSpPr>
          <p:nvPr>
            <p:ph type="sldNum" sz="quarter" idx="12"/>
          </p:nvPr>
        </p:nvSpPr>
        <p:spPr/>
        <p:txBody>
          <a:bodyPr/>
          <a:lstStyle/>
          <a:p>
            <a:fld id="{D9F085D5-EC86-4F6A-B501-C1359CB39116}" type="slidenum">
              <a:rPr lang="en-GB" smtClean="0"/>
              <a:t>77</a:t>
            </a:fld>
            <a:endParaRPr lang="en-GB"/>
          </a:p>
        </p:txBody>
      </p:sp>
    </p:spTree>
    <p:extLst>
      <p:ext uri="{BB962C8B-B14F-4D97-AF65-F5344CB8AC3E}">
        <p14:creationId xmlns:p14="http://schemas.microsoft.com/office/powerpoint/2010/main" val="827791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8065-ED36-6D5C-8F8B-3644AF1F8F65}"/>
              </a:ext>
            </a:extLst>
          </p:cNvPr>
          <p:cNvSpPr>
            <a:spLocks noGrp="1"/>
          </p:cNvSpPr>
          <p:nvPr>
            <p:ph type="title"/>
          </p:nvPr>
        </p:nvSpPr>
        <p:spPr/>
        <p:txBody>
          <a:bodyPr/>
          <a:lstStyle/>
          <a:p>
            <a:r>
              <a:rPr lang="en-US" dirty="0">
                <a:solidFill>
                  <a:schemeClr val="bg1"/>
                </a:solidFill>
              </a:rPr>
              <a:t>Soc</a:t>
            </a:r>
            <a:r>
              <a:rPr lang="en-US" dirty="0"/>
              <a:t>ietal Harms and National Security</a:t>
            </a:r>
          </a:p>
        </p:txBody>
      </p:sp>
      <p:sp>
        <p:nvSpPr>
          <p:cNvPr id="3" name="Content Placeholder 2">
            <a:extLst>
              <a:ext uri="{FF2B5EF4-FFF2-40B4-BE49-F238E27FC236}">
                <a16:creationId xmlns:a16="http://schemas.microsoft.com/office/drawing/2014/main" id="{63BD8AAC-3100-7D62-F5B7-5DF138CB570B}"/>
              </a:ext>
            </a:extLst>
          </p:cNvPr>
          <p:cNvSpPr>
            <a:spLocks noGrp="1"/>
          </p:cNvSpPr>
          <p:nvPr>
            <p:ph idx="1"/>
          </p:nvPr>
        </p:nvSpPr>
        <p:spPr/>
        <p:txBody>
          <a:bodyPr/>
          <a:lstStyle/>
          <a:p>
            <a:r>
              <a:rPr lang="en-US" dirty="0"/>
              <a:t>Fueling Cybercrime: Crypto's Role in Ransomware</a:t>
            </a:r>
          </a:p>
          <a:p>
            <a:r>
              <a:rPr lang="en-US" dirty="0"/>
              <a:t>Because it is difficult to trace, cryptocurrency is the preferred payment for cybercriminals. Ransomware attacks extorting hospitals, schools, and local governments have skyrocketed. These attacks disrupt critical infrastructure, from 911 emergency services to hospital operations, and are a direct threat to public safety.   </a:t>
            </a:r>
          </a:p>
          <a:p>
            <a:endParaRPr lang="en-US" dirty="0"/>
          </a:p>
        </p:txBody>
      </p:sp>
      <p:sp>
        <p:nvSpPr>
          <p:cNvPr id="4" name="Slide Number Placeholder 3">
            <a:extLst>
              <a:ext uri="{FF2B5EF4-FFF2-40B4-BE49-F238E27FC236}">
                <a16:creationId xmlns:a16="http://schemas.microsoft.com/office/drawing/2014/main" id="{49263FA0-432A-8582-316E-EF95D0D22D52}"/>
              </a:ext>
            </a:extLst>
          </p:cNvPr>
          <p:cNvSpPr>
            <a:spLocks noGrp="1"/>
          </p:cNvSpPr>
          <p:nvPr>
            <p:ph type="sldNum" sz="quarter" idx="12"/>
          </p:nvPr>
        </p:nvSpPr>
        <p:spPr/>
        <p:txBody>
          <a:bodyPr/>
          <a:lstStyle/>
          <a:p>
            <a:fld id="{D9F085D5-EC86-4F6A-B501-C1359CB39116}" type="slidenum">
              <a:rPr lang="en-GB" smtClean="0"/>
              <a:t>78</a:t>
            </a:fld>
            <a:endParaRPr lang="en-GB"/>
          </a:p>
        </p:txBody>
      </p:sp>
    </p:spTree>
    <p:extLst>
      <p:ext uri="{BB962C8B-B14F-4D97-AF65-F5344CB8AC3E}">
        <p14:creationId xmlns:p14="http://schemas.microsoft.com/office/powerpoint/2010/main" val="28426499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AF242-4E51-0132-85D7-4B630A7DA302}"/>
              </a:ext>
            </a:extLst>
          </p:cNvPr>
          <p:cNvSpPr>
            <a:spLocks noGrp="1"/>
          </p:cNvSpPr>
          <p:nvPr>
            <p:ph type="title"/>
          </p:nvPr>
        </p:nvSpPr>
        <p:spPr/>
        <p:txBody>
          <a:bodyPr/>
          <a:lstStyle/>
          <a:p>
            <a:r>
              <a:rPr lang="en-US" dirty="0">
                <a:solidFill>
                  <a:schemeClr val="bg1"/>
                </a:solidFill>
              </a:rPr>
              <a:t>A T</a:t>
            </a:r>
            <a:r>
              <a:rPr lang="en-US" dirty="0"/>
              <a:t>ool for Illicit Markets</a:t>
            </a:r>
          </a:p>
        </p:txBody>
      </p:sp>
      <p:sp>
        <p:nvSpPr>
          <p:cNvPr id="3" name="Content Placeholder 2">
            <a:extLst>
              <a:ext uri="{FF2B5EF4-FFF2-40B4-BE49-F238E27FC236}">
                <a16:creationId xmlns:a16="http://schemas.microsoft.com/office/drawing/2014/main" id="{65EAA518-33C8-60E1-3DFB-E625F5870917}"/>
              </a:ext>
            </a:extLst>
          </p:cNvPr>
          <p:cNvSpPr>
            <a:spLocks noGrp="1"/>
          </p:cNvSpPr>
          <p:nvPr>
            <p:ph idx="1"/>
          </p:nvPr>
        </p:nvSpPr>
        <p:spPr/>
        <p:txBody>
          <a:bodyPr/>
          <a:lstStyle/>
          <a:p>
            <a:r>
              <a:rPr lang="en-US" dirty="0"/>
              <a:t>Cryptocurrency is also a key facilitator in black markets, including the fentanyl crisis. Traffickers use crypto to launder money and evade law enforcement. Authorities in Arizona and California have traced crypto transactions to seize over five tons of fentanyl, and a single dark web operation serving all 50 states used Bitcoin for over $150 million in drug sales.   </a:t>
            </a:r>
          </a:p>
          <a:p>
            <a:endParaRPr lang="en-US" dirty="0"/>
          </a:p>
        </p:txBody>
      </p:sp>
      <p:sp>
        <p:nvSpPr>
          <p:cNvPr id="4" name="Slide Number Placeholder 3">
            <a:extLst>
              <a:ext uri="{FF2B5EF4-FFF2-40B4-BE49-F238E27FC236}">
                <a16:creationId xmlns:a16="http://schemas.microsoft.com/office/drawing/2014/main" id="{9C6F0636-4AC2-B200-A07C-72E911E7FE34}"/>
              </a:ext>
            </a:extLst>
          </p:cNvPr>
          <p:cNvSpPr>
            <a:spLocks noGrp="1"/>
          </p:cNvSpPr>
          <p:nvPr>
            <p:ph type="sldNum" sz="quarter" idx="12"/>
          </p:nvPr>
        </p:nvSpPr>
        <p:spPr/>
        <p:txBody>
          <a:bodyPr/>
          <a:lstStyle/>
          <a:p>
            <a:fld id="{D9F085D5-EC86-4F6A-B501-C1359CB39116}" type="slidenum">
              <a:rPr lang="en-GB" smtClean="0"/>
              <a:t>79</a:t>
            </a:fld>
            <a:endParaRPr lang="en-GB"/>
          </a:p>
        </p:txBody>
      </p:sp>
    </p:spTree>
    <p:extLst>
      <p:ext uri="{BB962C8B-B14F-4D97-AF65-F5344CB8AC3E}">
        <p14:creationId xmlns:p14="http://schemas.microsoft.com/office/powerpoint/2010/main" val="2673836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190C-506C-132F-6001-6BB7C417D00D}"/>
              </a:ext>
            </a:extLst>
          </p:cNvPr>
          <p:cNvSpPr>
            <a:spLocks noGrp="1"/>
          </p:cNvSpPr>
          <p:nvPr>
            <p:ph type="title"/>
          </p:nvPr>
        </p:nvSpPr>
        <p:spPr/>
        <p:txBody>
          <a:bodyPr/>
          <a:lstStyle/>
          <a:p>
            <a:r>
              <a:rPr lang="en-US" dirty="0">
                <a:solidFill>
                  <a:schemeClr val="bg1"/>
                </a:solidFill>
              </a:rPr>
              <a:t>Bill</a:t>
            </a:r>
            <a:r>
              <a:rPr lang="en-US" dirty="0"/>
              <a:t>ion Adults Have No Access to a Bank</a:t>
            </a:r>
          </a:p>
        </p:txBody>
      </p:sp>
      <p:pic>
        <p:nvPicPr>
          <p:cNvPr id="5" name="Content Placeholder 4">
            <a:extLst>
              <a:ext uri="{FF2B5EF4-FFF2-40B4-BE49-F238E27FC236}">
                <a16:creationId xmlns:a16="http://schemas.microsoft.com/office/drawing/2014/main" id="{B331921F-8CBC-4FB9-314F-5ED987046D2C}"/>
              </a:ext>
            </a:extLst>
          </p:cNvPr>
          <p:cNvPicPr>
            <a:picLocks noGrp="1" noChangeAspect="1"/>
          </p:cNvPicPr>
          <p:nvPr>
            <p:ph idx="1"/>
          </p:nvPr>
        </p:nvPicPr>
        <p:blipFill>
          <a:blip r:embed="rId3"/>
          <a:stretch>
            <a:fillRect/>
          </a:stretch>
        </p:blipFill>
        <p:spPr>
          <a:xfrm>
            <a:off x="2188297" y="1570038"/>
            <a:ext cx="7815405" cy="4351337"/>
          </a:xfrm>
          <a:prstGeom prst="rect">
            <a:avLst/>
          </a:prstGeom>
        </p:spPr>
      </p:pic>
      <p:sp>
        <p:nvSpPr>
          <p:cNvPr id="4" name="Slide Number Placeholder 3">
            <a:extLst>
              <a:ext uri="{FF2B5EF4-FFF2-40B4-BE49-F238E27FC236}">
                <a16:creationId xmlns:a16="http://schemas.microsoft.com/office/drawing/2014/main" id="{605CAAC6-89D8-9096-8424-7D62A9311B23}"/>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134987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6E3C-B69C-41A1-EBFF-E0C5EB3CE31D}"/>
              </a:ext>
            </a:extLst>
          </p:cNvPr>
          <p:cNvSpPr>
            <a:spLocks noGrp="1"/>
          </p:cNvSpPr>
          <p:nvPr>
            <p:ph type="title"/>
          </p:nvPr>
        </p:nvSpPr>
        <p:spPr/>
        <p:txBody>
          <a:bodyPr>
            <a:normAutofit fontScale="90000"/>
          </a:bodyPr>
          <a:lstStyle/>
          <a:p>
            <a:br>
              <a:rPr lang="en-US" dirty="0"/>
            </a:br>
            <a:r>
              <a:rPr lang="en-US" dirty="0">
                <a:solidFill>
                  <a:schemeClr val="bg1"/>
                </a:solidFill>
              </a:rPr>
              <a:t>A M</a:t>
            </a:r>
            <a:r>
              <a:rPr lang="en-US" dirty="0"/>
              <a:t>atter of National Security</a:t>
            </a:r>
            <a:br>
              <a:rPr lang="en-US" dirty="0"/>
            </a:br>
            <a:endParaRPr lang="en-US" dirty="0"/>
          </a:p>
        </p:txBody>
      </p:sp>
      <p:sp>
        <p:nvSpPr>
          <p:cNvPr id="3" name="Content Placeholder 2">
            <a:extLst>
              <a:ext uri="{FF2B5EF4-FFF2-40B4-BE49-F238E27FC236}">
                <a16:creationId xmlns:a16="http://schemas.microsoft.com/office/drawing/2014/main" id="{38206964-2E78-1579-935B-BC0ED15B5F2E}"/>
              </a:ext>
            </a:extLst>
          </p:cNvPr>
          <p:cNvSpPr>
            <a:spLocks noGrp="1"/>
          </p:cNvSpPr>
          <p:nvPr>
            <p:ph idx="1"/>
          </p:nvPr>
        </p:nvSpPr>
        <p:spPr/>
        <p:txBody>
          <a:bodyPr/>
          <a:lstStyle/>
          <a:p>
            <a:r>
              <a:rPr lang="en-US" dirty="0"/>
              <a:t>Adding another layer of risk, investigations have found that crypto mines in at least 12 states are owned or operated by entities with links to the Chinese government. Given the strategic importance of our energy infrastructure, this foreign control raises serious national security concerns about grid stability and potential surveillance.</a:t>
            </a:r>
          </a:p>
          <a:p>
            <a:endParaRPr lang="en-US" dirty="0"/>
          </a:p>
        </p:txBody>
      </p:sp>
      <p:sp>
        <p:nvSpPr>
          <p:cNvPr id="4" name="Slide Number Placeholder 3">
            <a:extLst>
              <a:ext uri="{FF2B5EF4-FFF2-40B4-BE49-F238E27FC236}">
                <a16:creationId xmlns:a16="http://schemas.microsoft.com/office/drawing/2014/main" id="{08433CF0-27D5-31BD-8AFA-10F3D33D7234}"/>
              </a:ext>
            </a:extLst>
          </p:cNvPr>
          <p:cNvSpPr>
            <a:spLocks noGrp="1"/>
          </p:cNvSpPr>
          <p:nvPr>
            <p:ph type="sldNum" sz="quarter" idx="12"/>
          </p:nvPr>
        </p:nvSpPr>
        <p:spPr/>
        <p:txBody>
          <a:bodyPr/>
          <a:lstStyle/>
          <a:p>
            <a:fld id="{D9F085D5-EC86-4F6A-B501-C1359CB39116}" type="slidenum">
              <a:rPr lang="en-GB" smtClean="0"/>
              <a:t>80</a:t>
            </a:fld>
            <a:endParaRPr lang="en-GB"/>
          </a:p>
        </p:txBody>
      </p:sp>
    </p:spTree>
    <p:extLst>
      <p:ext uri="{BB962C8B-B14F-4D97-AF65-F5344CB8AC3E}">
        <p14:creationId xmlns:p14="http://schemas.microsoft.com/office/powerpoint/2010/main" val="293096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9BE1B-DB34-365A-900C-DBA2370B6DDF}"/>
              </a:ext>
            </a:extLst>
          </p:cNvPr>
          <p:cNvSpPr>
            <a:spLocks noGrp="1"/>
          </p:cNvSpPr>
          <p:nvPr>
            <p:ph type="title"/>
          </p:nvPr>
        </p:nvSpPr>
        <p:spPr>
          <a:xfrm>
            <a:off x="312420" y="0"/>
            <a:ext cx="11567160" cy="1325563"/>
          </a:xfrm>
        </p:spPr>
        <p:txBody>
          <a:bodyPr/>
          <a:lstStyle/>
          <a:p>
            <a:r>
              <a:rPr lang="en-US" dirty="0"/>
              <a:t>     </a:t>
            </a:r>
            <a:r>
              <a:rPr lang="en-US" dirty="0">
                <a:solidFill>
                  <a:schemeClr val="bg1"/>
                </a:solidFill>
              </a:rPr>
              <a:t>Inn</a:t>
            </a:r>
            <a:r>
              <a:rPr lang="en-US" dirty="0"/>
              <a:t>ovation in Crime-Detection Continues</a:t>
            </a:r>
          </a:p>
        </p:txBody>
      </p:sp>
      <p:sp>
        <p:nvSpPr>
          <p:cNvPr id="3" name="Content Placeholder 2">
            <a:extLst>
              <a:ext uri="{FF2B5EF4-FFF2-40B4-BE49-F238E27FC236}">
                <a16:creationId xmlns:a16="http://schemas.microsoft.com/office/drawing/2014/main" id="{56624E3D-88E9-54FD-1CCB-9D758AB6CCD2}"/>
              </a:ext>
            </a:extLst>
          </p:cNvPr>
          <p:cNvSpPr>
            <a:spLocks noGrp="1"/>
          </p:cNvSpPr>
          <p:nvPr>
            <p:ph idx="1"/>
          </p:nvPr>
        </p:nvSpPr>
        <p:spPr/>
        <p:txBody>
          <a:bodyPr/>
          <a:lstStyle/>
          <a:p>
            <a:r>
              <a:rPr lang="en-US" dirty="0"/>
              <a:t>Bitcoin is pseudonymous, not anonymous – all transactions are public.</a:t>
            </a:r>
          </a:p>
          <a:p>
            <a:r>
              <a:rPr lang="en-US" dirty="0"/>
              <a:t>Law enforcement uses blockchain forensics to track illicit activity.</a:t>
            </a:r>
          </a:p>
          <a:p>
            <a:r>
              <a:rPr lang="en-US" dirty="0"/>
              <a:t>Criminals often caught when converting crypto to fiat (via KYC exchanges).</a:t>
            </a:r>
          </a:p>
          <a:p>
            <a:r>
              <a:rPr lang="en-US" dirty="0"/>
              <a:t>Example: FBI has traced and seized billions in Bitcoin from criminal activity.</a:t>
            </a:r>
          </a:p>
          <a:p>
            <a:r>
              <a:rPr lang="en-US" dirty="0"/>
              <a:t>Lesson: Blockchain transparency can help catch wrongdoers despite its perceived secrecy.</a:t>
            </a:r>
          </a:p>
          <a:p>
            <a:endParaRPr lang="en-US" dirty="0"/>
          </a:p>
        </p:txBody>
      </p:sp>
      <p:sp>
        <p:nvSpPr>
          <p:cNvPr id="4" name="Slide Number Placeholder 3">
            <a:extLst>
              <a:ext uri="{FF2B5EF4-FFF2-40B4-BE49-F238E27FC236}">
                <a16:creationId xmlns:a16="http://schemas.microsoft.com/office/drawing/2014/main" id="{8D15E22F-07FB-6613-B6E9-CECA6081F975}"/>
              </a:ext>
            </a:extLst>
          </p:cNvPr>
          <p:cNvSpPr>
            <a:spLocks noGrp="1"/>
          </p:cNvSpPr>
          <p:nvPr>
            <p:ph type="sldNum" sz="quarter" idx="12"/>
          </p:nvPr>
        </p:nvSpPr>
        <p:spPr/>
        <p:txBody>
          <a:bodyPr/>
          <a:lstStyle/>
          <a:p>
            <a:fld id="{D9F085D5-EC86-4F6A-B501-C1359CB39116}" type="slidenum">
              <a:rPr lang="en-GB" smtClean="0"/>
              <a:t>81</a:t>
            </a:fld>
            <a:endParaRPr lang="en-GB"/>
          </a:p>
        </p:txBody>
      </p:sp>
    </p:spTree>
    <p:extLst>
      <p:ext uri="{BB962C8B-B14F-4D97-AF65-F5344CB8AC3E}">
        <p14:creationId xmlns:p14="http://schemas.microsoft.com/office/powerpoint/2010/main" val="37263894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7365-E1AC-B802-9575-B8B5F2BB3F07}"/>
              </a:ext>
            </a:extLst>
          </p:cNvPr>
          <p:cNvSpPr>
            <a:spLocks noGrp="1"/>
          </p:cNvSpPr>
          <p:nvPr>
            <p:ph type="title"/>
          </p:nvPr>
        </p:nvSpPr>
        <p:spPr/>
        <p:txBody>
          <a:bodyPr/>
          <a:lstStyle/>
          <a:p>
            <a:r>
              <a:rPr lang="en-US" dirty="0">
                <a:solidFill>
                  <a:schemeClr val="bg1"/>
                </a:solidFill>
              </a:rPr>
              <a:t>Ins</a:t>
            </a:r>
            <a:r>
              <a:rPr lang="en-US" dirty="0"/>
              <a:t>titutional Adoption Continues</a:t>
            </a:r>
          </a:p>
        </p:txBody>
      </p:sp>
      <p:pic>
        <p:nvPicPr>
          <p:cNvPr id="5" name="Content Placeholder 4">
            <a:extLst>
              <a:ext uri="{FF2B5EF4-FFF2-40B4-BE49-F238E27FC236}">
                <a16:creationId xmlns:a16="http://schemas.microsoft.com/office/drawing/2014/main" id="{78436E60-E58F-07CE-224D-B99B3A3AF93D}"/>
              </a:ext>
            </a:extLst>
          </p:cNvPr>
          <p:cNvPicPr>
            <a:picLocks noGrp="1" noChangeAspect="1"/>
          </p:cNvPicPr>
          <p:nvPr>
            <p:ph idx="1"/>
          </p:nvPr>
        </p:nvPicPr>
        <p:blipFill>
          <a:blip r:embed="rId3"/>
          <a:stretch>
            <a:fillRect/>
          </a:stretch>
        </p:blipFill>
        <p:spPr>
          <a:xfrm>
            <a:off x="3920331" y="1570038"/>
            <a:ext cx="4351337" cy="4351337"/>
          </a:xfrm>
          <a:prstGeom prst="rect">
            <a:avLst/>
          </a:prstGeom>
        </p:spPr>
      </p:pic>
      <p:sp>
        <p:nvSpPr>
          <p:cNvPr id="4" name="Slide Number Placeholder 3">
            <a:extLst>
              <a:ext uri="{FF2B5EF4-FFF2-40B4-BE49-F238E27FC236}">
                <a16:creationId xmlns:a16="http://schemas.microsoft.com/office/drawing/2014/main" id="{51CD7C3C-E433-FF53-9ADE-140FD8F244DE}"/>
              </a:ext>
            </a:extLst>
          </p:cNvPr>
          <p:cNvSpPr>
            <a:spLocks noGrp="1"/>
          </p:cNvSpPr>
          <p:nvPr>
            <p:ph type="sldNum" sz="quarter" idx="12"/>
          </p:nvPr>
        </p:nvSpPr>
        <p:spPr/>
        <p:txBody>
          <a:bodyPr/>
          <a:lstStyle/>
          <a:p>
            <a:fld id="{D9F085D5-EC86-4F6A-B501-C1359CB39116}" type="slidenum">
              <a:rPr lang="en-GB" smtClean="0"/>
              <a:t>82</a:t>
            </a:fld>
            <a:endParaRPr lang="en-GB"/>
          </a:p>
        </p:txBody>
      </p:sp>
    </p:spTree>
    <p:extLst>
      <p:ext uri="{BB962C8B-B14F-4D97-AF65-F5344CB8AC3E}">
        <p14:creationId xmlns:p14="http://schemas.microsoft.com/office/powerpoint/2010/main" val="30423843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E998B-B468-20D9-A96C-5C0C6717182D}"/>
              </a:ext>
            </a:extLst>
          </p:cNvPr>
          <p:cNvSpPr>
            <a:spLocks noGrp="1"/>
          </p:cNvSpPr>
          <p:nvPr>
            <p:ph type="title"/>
          </p:nvPr>
        </p:nvSpPr>
        <p:spPr/>
        <p:txBody>
          <a:bodyPr>
            <a:normAutofit fontScale="90000"/>
          </a:bodyPr>
          <a:lstStyle/>
          <a:p>
            <a:br>
              <a:rPr lang="en-US" dirty="0"/>
            </a:br>
            <a:br>
              <a:rPr lang="en-US" dirty="0"/>
            </a:br>
            <a:r>
              <a:rPr lang="en-US" dirty="0">
                <a:solidFill>
                  <a:schemeClr val="bg1"/>
                </a:solidFill>
              </a:rPr>
              <a:t>The</a:t>
            </a:r>
            <a:r>
              <a:rPr lang="en-US" dirty="0"/>
              <a:t> Ultimate Sign of Legitimacy: Institutional Adoption</a:t>
            </a:r>
            <a:br>
              <a:rPr lang="en-US" dirty="0"/>
            </a:br>
            <a:endParaRPr lang="en-US" dirty="0"/>
          </a:p>
        </p:txBody>
      </p:sp>
      <p:sp>
        <p:nvSpPr>
          <p:cNvPr id="3" name="Content Placeholder 2">
            <a:extLst>
              <a:ext uri="{FF2B5EF4-FFF2-40B4-BE49-F238E27FC236}">
                <a16:creationId xmlns:a16="http://schemas.microsoft.com/office/drawing/2014/main" id="{7DD1EF9F-ACC2-CF5F-761C-BCDFEC766512}"/>
              </a:ext>
            </a:extLst>
          </p:cNvPr>
          <p:cNvSpPr>
            <a:spLocks noGrp="1"/>
          </p:cNvSpPr>
          <p:nvPr>
            <p:ph idx="1"/>
          </p:nvPr>
        </p:nvSpPr>
        <p:spPr/>
        <p:txBody>
          <a:bodyPr>
            <a:normAutofit lnSpcReduction="10000"/>
          </a:bodyPr>
          <a:lstStyle/>
          <a:p>
            <a:r>
              <a:rPr lang="en-US" dirty="0"/>
              <a:t>A major milestone in crypto’s mainstream acceptance was the approval of spot Bitcoin ETFs in the U.S. (January 2024). These exchange-traded funds hold actual Bitcoin and allow investors to buy BTC exposure through regular stock markets (via their brokerage accounts).</a:t>
            </a:r>
          </a:p>
          <a:p>
            <a:r>
              <a:rPr lang="en-US" dirty="0"/>
              <a:t>Financial giants like BlackRock and Fidelity launching Bitcoin investment products marked a watershed moment. It provides a regulated, familiar bridge for pension funds, corporations, and other institutional players to enter the crypto market. This influx of institutional interest adds a new layer of legitimacy and is driving the industry’s maturation.</a:t>
            </a:r>
          </a:p>
          <a:p>
            <a:endParaRPr lang="en-US" dirty="0"/>
          </a:p>
        </p:txBody>
      </p:sp>
      <p:sp>
        <p:nvSpPr>
          <p:cNvPr id="4" name="Slide Number Placeholder 3">
            <a:extLst>
              <a:ext uri="{FF2B5EF4-FFF2-40B4-BE49-F238E27FC236}">
                <a16:creationId xmlns:a16="http://schemas.microsoft.com/office/drawing/2014/main" id="{6F524C52-7B28-805B-50F3-02661050C2DC}"/>
              </a:ext>
            </a:extLst>
          </p:cNvPr>
          <p:cNvSpPr>
            <a:spLocks noGrp="1"/>
          </p:cNvSpPr>
          <p:nvPr>
            <p:ph type="sldNum" sz="quarter" idx="12"/>
          </p:nvPr>
        </p:nvSpPr>
        <p:spPr/>
        <p:txBody>
          <a:bodyPr/>
          <a:lstStyle/>
          <a:p>
            <a:fld id="{D9F085D5-EC86-4F6A-B501-C1359CB39116}" type="slidenum">
              <a:rPr lang="en-GB" smtClean="0"/>
              <a:t>83</a:t>
            </a:fld>
            <a:endParaRPr lang="en-GB"/>
          </a:p>
        </p:txBody>
      </p:sp>
    </p:spTree>
    <p:extLst>
      <p:ext uri="{BB962C8B-B14F-4D97-AF65-F5344CB8AC3E}">
        <p14:creationId xmlns:p14="http://schemas.microsoft.com/office/powerpoint/2010/main" val="13283021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4454-BBE5-F921-5497-41503FF9D45B}"/>
              </a:ext>
            </a:extLst>
          </p:cNvPr>
          <p:cNvSpPr>
            <a:spLocks noGrp="1"/>
          </p:cNvSpPr>
          <p:nvPr>
            <p:ph type="title"/>
          </p:nvPr>
        </p:nvSpPr>
        <p:spPr/>
        <p:txBody>
          <a:bodyPr/>
          <a:lstStyle/>
          <a:p>
            <a:r>
              <a:rPr lang="en-US" dirty="0">
                <a:solidFill>
                  <a:schemeClr val="bg1"/>
                </a:solidFill>
              </a:rPr>
              <a:t>Qu</a:t>
            </a:r>
            <a:r>
              <a:rPr lang="en-US" dirty="0"/>
              <a:t>estion-Do I Have To Pay Taxes?</a:t>
            </a:r>
          </a:p>
        </p:txBody>
      </p:sp>
      <p:pic>
        <p:nvPicPr>
          <p:cNvPr id="6" name="Content Placeholder 5">
            <a:extLst>
              <a:ext uri="{FF2B5EF4-FFF2-40B4-BE49-F238E27FC236}">
                <a16:creationId xmlns:a16="http://schemas.microsoft.com/office/drawing/2014/main" id="{31AADA35-6F9F-EF10-7204-0191E2A6CAD1}"/>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627DF810-B948-E36A-AE72-85983B994798}"/>
              </a:ext>
            </a:extLst>
          </p:cNvPr>
          <p:cNvSpPr>
            <a:spLocks noGrp="1"/>
          </p:cNvSpPr>
          <p:nvPr>
            <p:ph type="sldNum" sz="quarter" idx="12"/>
          </p:nvPr>
        </p:nvSpPr>
        <p:spPr/>
        <p:txBody>
          <a:bodyPr/>
          <a:lstStyle/>
          <a:p>
            <a:fld id="{D9F085D5-EC86-4F6A-B501-C1359CB39116}" type="slidenum">
              <a:rPr lang="en-GB" smtClean="0"/>
              <a:t>84</a:t>
            </a:fld>
            <a:endParaRPr lang="en-GB"/>
          </a:p>
        </p:txBody>
      </p:sp>
    </p:spTree>
    <p:extLst>
      <p:ext uri="{BB962C8B-B14F-4D97-AF65-F5344CB8AC3E}">
        <p14:creationId xmlns:p14="http://schemas.microsoft.com/office/powerpoint/2010/main" val="40557653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B0575-ED0E-983E-6871-E23E13A6D324}"/>
              </a:ext>
            </a:extLst>
          </p:cNvPr>
          <p:cNvSpPr>
            <a:spLocks noGrp="1"/>
          </p:cNvSpPr>
          <p:nvPr>
            <p:ph type="title"/>
          </p:nvPr>
        </p:nvSpPr>
        <p:spPr/>
        <p:txBody>
          <a:bodyPr>
            <a:normAutofit fontScale="90000"/>
          </a:bodyPr>
          <a:lstStyle/>
          <a:p>
            <a:br>
              <a:rPr lang="en-US" dirty="0"/>
            </a:br>
            <a:r>
              <a:rPr lang="en-US" dirty="0">
                <a:solidFill>
                  <a:schemeClr val="bg1"/>
                </a:solidFill>
              </a:rPr>
              <a:t>Qu</a:t>
            </a:r>
            <a:r>
              <a:rPr lang="en-US" dirty="0"/>
              <a:t>estion: Taxes?</a:t>
            </a:r>
            <a:br>
              <a:rPr lang="en-US" dirty="0"/>
            </a:br>
            <a:endParaRPr lang="en-US" dirty="0"/>
          </a:p>
        </p:txBody>
      </p:sp>
      <p:sp>
        <p:nvSpPr>
          <p:cNvPr id="3" name="Content Placeholder 2">
            <a:extLst>
              <a:ext uri="{FF2B5EF4-FFF2-40B4-BE49-F238E27FC236}">
                <a16:creationId xmlns:a16="http://schemas.microsoft.com/office/drawing/2014/main" id="{9FC4025D-7B03-8BF3-FFC9-337805F14977}"/>
              </a:ext>
            </a:extLst>
          </p:cNvPr>
          <p:cNvSpPr>
            <a:spLocks noGrp="1"/>
          </p:cNvSpPr>
          <p:nvPr>
            <p:ph idx="1"/>
          </p:nvPr>
        </p:nvSpPr>
        <p:spPr/>
        <p:txBody>
          <a:bodyPr/>
          <a:lstStyle/>
          <a:p>
            <a:r>
              <a:rPr lang="en-US" dirty="0"/>
              <a:t>Practical Question: Do I Have to Pay Taxes?</a:t>
            </a:r>
          </a:p>
          <a:p>
            <a:r>
              <a:rPr lang="en-US" dirty="0"/>
              <a:t>Yes – crypto is taxed. In the U.S., the IRS considers cryptocurrency property (like stocks or real estate), </a:t>
            </a:r>
            <a:r>
              <a:rPr lang="en-US" i="1" dirty="0"/>
              <a:t>not</a:t>
            </a:r>
            <a:r>
              <a:rPr lang="en-US" dirty="0"/>
              <a:t> foreign currency. This means many crypto transactions are taxable events. Failing to report crypto gains or income can lead to audits or penalties.</a:t>
            </a:r>
          </a:p>
          <a:p>
            <a:endParaRPr lang="en-US" dirty="0"/>
          </a:p>
        </p:txBody>
      </p:sp>
      <p:sp>
        <p:nvSpPr>
          <p:cNvPr id="4" name="Slide Number Placeholder 3">
            <a:extLst>
              <a:ext uri="{FF2B5EF4-FFF2-40B4-BE49-F238E27FC236}">
                <a16:creationId xmlns:a16="http://schemas.microsoft.com/office/drawing/2014/main" id="{4A97574C-4241-9EE7-261A-34B803870E2D}"/>
              </a:ext>
            </a:extLst>
          </p:cNvPr>
          <p:cNvSpPr>
            <a:spLocks noGrp="1"/>
          </p:cNvSpPr>
          <p:nvPr>
            <p:ph type="sldNum" sz="quarter" idx="12"/>
          </p:nvPr>
        </p:nvSpPr>
        <p:spPr/>
        <p:txBody>
          <a:bodyPr/>
          <a:lstStyle/>
          <a:p>
            <a:fld id="{D9F085D5-EC86-4F6A-B501-C1359CB39116}" type="slidenum">
              <a:rPr lang="en-GB" smtClean="0"/>
              <a:t>85</a:t>
            </a:fld>
            <a:endParaRPr lang="en-GB"/>
          </a:p>
        </p:txBody>
      </p:sp>
    </p:spTree>
    <p:extLst>
      <p:ext uri="{BB962C8B-B14F-4D97-AF65-F5344CB8AC3E}">
        <p14:creationId xmlns:p14="http://schemas.microsoft.com/office/powerpoint/2010/main" val="20883287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E1A5-D8B3-4CA3-E17D-49D386AE9B2C}"/>
              </a:ext>
            </a:extLst>
          </p:cNvPr>
          <p:cNvSpPr>
            <a:spLocks noGrp="1"/>
          </p:cNvSpPr>
          <p:nvPr>
            <p:ph type="title"/>
          </p:nvPr>
        </p:nvSpPr>
        <p:spPr/>
        <p:txBody>
          <a:bodyPr>
            <a:normAutofit fontScale="90000"/>
          </a:bodyPr>
          <a:lstStyle/>
          <a:p>
            <a:br>
              <a:rPr lang="en-US" dirty="0"/>
            </a:br>
            <a:r>
              <a:rPr lang="en-US" dirty="0">
                <a:solidFill>
                  <a:schemeClr val="bg1"/>
                </a:solidFill>
              </a:rPr>
              <a:t>Ho</a:t>
            </a:r>
            <a:r>
              <a:rPr lang="en-US" dirty="0"/>
              <a:t>w Crypto is Taxed (Simplified)</a:t>
            </a:r>
            <a:br>
              <a:rPr lang="en-US" dirty="0"/>
            </a:br>
            <a:endParaRPr lang="en-US" dirty="0"/>
          </a:p>
        </p:txBody>
      </p:sp>
      <p:sp>
        <p:nvSpPr>
          <p:cNvPr id="3" name="Content Placeholder 2">
            <a:extLst>
              <a:ext uri="{FF2B5EF4-FFF2-40B4-BE49-F238E27FC236}">
                <a16:creationId xmlns:a16="http://schemas.microsoft.com/office/drawing/2014/main" id="{7E8C6FFA-204B-70AB-B0E4-0007C246724E}"/>
              </a:ext>
            </a:extLst>
          </p:cNvPr>
          <p:cNvSpPr>
            <a:spLocks noGrp="1"/>
          </p:cNvSpPr>
          <p:nvPr>
            <p:ph idx="1"/>
          </p:nvPr>
        </p:nvSpPr>
        <p:spPr/>
        <p:txBody>
          <a:bodyPr>
            <a:normAutofit fontScale="55000" lnSpcReduction="20000"/>
          </a:bodyPr>
          <a:lstStyle/>
          <a:p>
            <a:r>
              <a:rPr lang="en-US" i="1" dirty="0"/>
              <a:t>(Visual: Flowchart of crypto activities → taxable vs non-taxable)</a:t>
            </a:r>
            <a:endParaRPr lang="en-US" dirty="0"/>
          </a:p>
          <a:p>
            <a:r>
              <a:rPr lang="en-US" dirty="0"/>
              <a:t>Taxable Events (Capital Gains):</a:t>
            </a:r>
          </a:p>
          <a:p>
            <a:pPr lvl="1"/>
            <a:r>
              <a:rPr lang="en-US" dirty="0"/>
              <a:t>Selling cryptocurrency for fiat money (e.g. converting Bitcoin to USD)</a:t>
            </a:r>
          </a:p>
          <a:p>
            <a:pPr lvl="1"/>
            <a:r>
              <a:rPr lang="en-US" dirty="0"/>
              <a:t>Trading one crypto for another (e.g. swapping ETH for BTC)</a:t>
            </a:r>
          </a:p>
          <a:p>
            <a:pPr lvl="1"/>
            <a:r>
              <a:rPr lang="en-US" dirty="0"/>
              <a:t>Using crypto to pay for goods or services (spending crypto)</a:t>
            </a:r>
            <a:br>
              <a:rPr lang="en-US" dirty="0"/>
            </a:br>
            <a:r>
              <a:rPr lang="en-US" i="1" dirty="0"/>
              <a:t>(For each of these, you incur a capital gain or loss based on value change since you acquired the crypto. Long-term gains (held &gt;1 year) often get lower tax rates than short-term.)</a:t>
            </a:r>
            <a:endParaRPr lang="en-US" dirty="0"/>
          </a:p>
          <a:p>
            <a:r>
              <a:rPr lang="en-US" dirty="0"/>
              <a:t>Taxable Events (Income):</a:t>
            </a:r>
          </a:p>
          <a:p>
            <a:pPr lvl="1"/>
            <a:r>
              <a:rPr lang="en-US" dirty="0"/>
              <a:t>Receiving crypto as payment for work/services (treated like wages in USD)</a:t>
            </a:r>
          </a:p>
          <a:p>
            <a:pPr lvl="1"/>
            <a:r>
              <a:rPr lang="en-US" dirty="0"/>
              <a:t>Earning new coins through mining or staking (treated as income at the moment of receipt)</a:t>
            </a:r>
            <a:br>
              <a:rPr lang="en-US" dirty="0"/>
            </a:br>
            <a:r>
              <a:rPr lang="en-US" i="1" dirty="0"/>
              <a:t>(These are taxed as ordinary income at the fair market value at receipt. They also establish your cost basis for those coins going forward.)</a:t>
            </a:r>
            <a:endParaRPr lang="en-US" dirty="0"/>
          </a:p>
          <a:p>
            <a:r>
              <a:rPr lang="en-US" dirty="0"/>
              <a:t>Non-Taxable Events:</a:t>
            </a:r>
          </a:p>
          <a:p>
            <a:pPr lvl="1"/>
            <a:r>
              <a:rPr lang="en-US" dirty="0"/>
              <a:t>Buying cryptocurrency with fiat (simply purchasing crypto and holding it)</a:t>
            </a:r>
          </a:p>
          <a:p>
            <a:pPr lvl="1"/>
            <a:r>
              <a:rPr lang="en-US" dirty="0"/>
              <a:t>Transferring crypto between your own wallets or accounts (no change in ownership)</a:t>
            </a:r>
          </a:p>
          <a:p>
            <a:pPr lvl="1"/>
            <a:r>
              <a:rPr lang="en-US" dirty="0"/>
              <a:t>Simply holding crypto (unrealized gains aren’t taxed until you sell/trade).</a:t>
            </a:r>
          </a:p>
          <a:p>
            <a:endParaRPr lang="en-US" dirty="0"/>
          </a:p>
          <a:p>
            <a:pPr lvl="1"/>
            <a:r>
              <a:rPr lang="en-US" i="1" dirty="0"/>
              <a:t>(Note: Gifting crypto under certain small thresholds may not be taxable to the giver or receiver, and moving crypto in a tax-advantaged account or charitable donations have their own rules.)</a:t>
            </a: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58E7AF76-48FF-C278-0FD3-48C737220434}"/>
              </a:ext>
            </a:extLst>
          </p:cNvPr>
          <p:cNvSpPr>
            <a:spLocks noGrp="1"/>
          </p:cNvSpPr>
          <p:nvPr>
            <p:ph type="sldNum" sz="quarter" idx="12"/>
          </p:nvPr>
        </p:nvSpPr>
        <p:spPr/>
        <p:txBody>
          <a:bodyPr/>
          <a:lstStyle/>
          <a:p>
            <a:fld id="{D9F085D5-EC86-4F6A-B501-C1359CB39116}" type="slidenum">
              <a:rPr lang="en-GB" smtClean="0"/>
              <a:t>86</a:t>
            </a:fld>
            <a:endParaRPr lang="en-GB"/>
          </a:p>
        </p:txBody>
      </p:sp>
    </p:spTree>
    <p:extLst>
      <p:ext uri="{BB962C8B-B14F-4D97-AF65-F5344CB8AC3E}">
        <p14:creationId xmlns:p14="http://schemas.microsoft.com/office/powerpoint/2010/main" val="15797845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096E-AC8F-AE34-32C1-182D4BC59BE7}"/>
              </a:ext>
            </a:extLst>
          </p:cNvPr>
          <p:cNvSpPr>
            <a:spLocks noGrp="1"/>
          </p:cNvSpPr>
          <p:nvPr>
            <p:ph type="title"/>
          </p:nvPr>
        </p:nvSpPr>
        <p:spPr/>
        <p:txBody>
          <a:bodyPr>
            <a:normAutofit fontScale="90000"/>
          </a:bodyPr>
          <a:lstStyle/>
          <a:p>
            <a:br>
              <a:rPr lang="en-US" dirty="0"/>
            </a:br>
            <a:r>
              <a:rPr lang="en-US" dirty="0">
                <a:solidFill>
                  <a:schemeClr val="bg1"/>
                </a:solidFill>
              </a:rPr>
              <a:t>Tra</a:t>
            </a:r>
            <a:r>
              <a:rPr lang="en-US" dirty="0"/>
              <a:t>nsition to Next Steps</a:t>
            </a:r>
            <a:br>
              <a:rPr lang="en-US" dirty="0"/>
            </a:br>
            <a:endParaRPr lang="en-US" dirty="0"/>
          </a:p>
        </p:txBody>
      </p:sp>
      <p:sp>
        <p:nvSpPr>
          <p:cNvPr id="3" name="Content Placeholder 2">
            <a:extLst>
              <a:ext uri="{FF2B5EF4-FFF2-40B4-BE49-F238E27FC236}">
                <a16:creationId xmlns:a16="http://schemas.microsoft.com/office/drawing/2014/main" id="{0E864566-6E00-1065-997E-EA6C174E849C}"/>
              </a:ext>
            </a:extLst>
          </p:cNvPr>
          <p:cNvSpPr>
            <a:spLocks noGrp="1"/>
          </p:cNvSpPr>
          <p:nvPr>
            <p:ph idx="1"/>
          </p:nvPr>
        </p:nvSpPr>
        <p:spPr/>
        <p:txBody>
          <a:bodyPr/>
          <a:lstStyle/>
          <a:p>
            <a:r>
              <a:rPr lang="en-US" i="1" dirty="0"/>
              <a:t>So, you’ve seen the why, the how, the good, the bad, and the bigger picture. What should you do next?</a:t>
            </a:r>
            <a:endParaRPr lang="en-US" dirty="0"/>
          </a:p>
          <a:p>
            <a:endParaRPr lang="en-US" dirty="0"/>
          </a:p>
        </p:txBody>
      </p:sp>
      <p:sp>
        <p:nvSpPr>
          <p:cNvPr id="4" name="Slide Number Placeholder 3">
            <a:extLst>
              <a:ext uri="{FF2B5EF4-FFF2-40B4-BE49-F238E27FC236}">
                <a16:creationId xmlns:a16="http://schemas.microsoft.com/office/drawing/2014/main" id="{55140CEC-194C-1CC6-76AC-1F97E22F6FA5}"/>
              </a:ext>
            </a:extLst>
          </p:cNvPr>
          <p:cNvSpPr>
            <a:spLocks noGrp="1"/>
          </p:cNvSpPr>
          <p:nvPr>
            <p:ph type="sldNum" sz="quarter" idx="12"/>
          </p:nvPr>
        </p:nvSpPr>
        <p:spPr/>
        <p:txBody>
          <a:bodyPr/>
          <a:lstStyle/>
          <a:p>
            <a:fld id="{D9F085D5-EC86-4F6A-B501-C1359CB39116}" type="slidenum">
              <a:rPr lang="en-GB" smtClean="0"/>
              <a:t>87</a:t>
            </a:fld>
            <a:endParaRPr lang="en-GB"/>
          </a:p>
        </p:txBody>
      </p:sp>
    </p:spTree>
    <p:extLst>
      <p:ext uri="{BB962C8B-B14F-4D97-AF65-F5344CB8AC3E}">
        <p14:creationId xmlns:p14="http://schemas.microsoft.com/office/powerpoint/2010/main" val="588104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AB2A-4A72-8917-81AF-DABFB60E0D6A}"/>
              </a:ext>
            </a:extLst>
          </p:cNvPr>
          <p:cNvSpPr>
            <a:spLocks noGrp="1"/>
          </p:cNvSpPr>
          <p:nvPr>
            <p:ph type="title"/>
          </p:nvPr>
        </p:nvSpPr>
        <p:spPr/>
        <p:txBody>
          <a:bodyPr>
            <a:normAutofit fontScale="90000"/>
          </a:bodyPr>
          <a:lstStyle/>
          <a:p>
            <a:br>
              <a:rPr lang="en-US" dirty="0"/>
            </a:br>
            <a:r>
              <a:rPr lang="en-US" dirty="0">
                <a:solidFill>
                  <a:schemeClr val="bg1"/>
                </a:solidFill>
              </a:rPr>
              <a:t>A C</a:t>
            </a:r>
            <a:r>
              <a:rPr lang="en-US" dirty="0"/>
              <a:t>losing Thought</a:t>
            </a:r>
            <a:br>
              <a:rPr lang="en-US" dirty="0"/>
            </a:br>
            <a:endParaRPr lang="en-US" dirty="0"/>
          </a:p>
        </p:txBody>
      </p:sp>
      <p:sp>
        <p:nvSpPr>
          <p:cNvPr id="3" name="Content Placeholder 2">
            <a:extLst>
              <a:ext uri="{FF2B5EF4-FFF2-40B4-BE49-F238E27FC236}">
                <a16:creationId xmlns:a16="http://schemas.microsoft.com/office/drawing/2014/main" id="{23AE9E50-0E87-49C6-CB20-E2CB8F0D80B8}"/>
              </a:ext>
            </a:extLst>
          </p:cNvPr>
          <p:cNvSpPr>
            <a:spLocks noGrp="1"/>
          </p:cNvSpPr>
          <p:nvPr>
            <p:ph idx="1"/>
          </p:nvPr>
        </p:nvSpPr>
        <p:spPr/>
        <p:txBody>
          <a:bodyPr/>
          <a:lstStyle/>
          <a:p>
            <a:pPr marL="0" indent="0">
              <a:buNone/>
            </a:pPr>
            <a:r>
              <a:rPr lang="en-US" dirty="0"/>
              <a:t> </a:t>
            </a:r>
            <a:br>
              <a:rPr lang="en-US" dirty="0"/>
            </a:br>
            <a:r>
              <a:rPr lang="en-US" dirty="0"/>
              <a:t>  “</a:t>
            </a:r>
            <a:r>
              <a:rPr lang="en-US" i="1" dirty="0"/>
              <a:t>Blockchain is the tech. Bitcoin is merely the first mainstream manifestation of its potential.</a:t>
            </a:r>
            <a:r>
              <a:rPr lang="en-US" dirty="0"/>
              <a:t>” — Marc Kenigsberg</a:t>
            </a:r>
          </a:p>
          <a:p>
            <a:endParaRPr lang="en-US" dirty="0"/>
          </a:p>
        </p:txBody>
      </p:sp>
      <p:sp>
        <p:nvSpPr>
          <p:cNvPr id="4" name="Slide Number Placeholder 3">
            <a:extLst>
              <a:ext uri="{FF2B5EF4-FFF2-40B4-BE49-F238E27FC236}">
                <a16:creationId xmlns:a16="http://schemas.microsoft.com/office/drawing/2014/main" id="{B2747604-D02B-20DE-A0F4-A652B0CB33E5}"/>
              </a:ext>
            </a:extLst>
          </p:cNvPr>
          <p:cNvSpPr>
            <a:spLocks noGrp="1"/>
          </p:cNvSpPr>
          <p:nvPr>
            <p:ph type="sldNum" sz="quarter" idx="12"/>
          </p:nvPr>
        </p:nvSpPr>
        <p:spPr/>
        <p:txBody>
          <a:bodyPr/>
          <a:lstStyle/>
          <a:p>
            <a:fld id="{D9F085D5-EC86-4F6A-B501-C1359CB39116}" type="slidenum">
              <a:rPr lang="en-GB" smtClean="0"/>
              <a:t>88</a:t>
            </a:fld>
            <a:endParaRPr lang="en-GB"/>
          </a:p>
        </p:txBody>
      </p:sp>
    </p:spTree>
    <p:extLst>
      <p:ext uri="{BB962C8B-B14F-4D97-AF65-F5344CB8AC3E}">
        <p14:creationId xmlns:p14="http://schemas.microsoft.com/office/powerpoint/2010/main" val="3634052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304E-A864-7F2C-931E-CE48EA681902}"/>
              </a:ext>
            </a:extLst>
          </p:cNvPr>
          <p:cNvSpPr>
            <a:spLocks noGrp="1"/>
          </p:cNvSpPr>
          <p:nvPr>
            <p:ph type="title"/>
          </p:nvPr>
        </p:nvSpPr>
        <p:spPr/>
        <p:txBody>
          <a:bodyPr>
            <a:normAutofit fontScale="90000"/>
          </a:bodyPr>
          <a:lstStyle/>
          <a:p>
            <a:br>
              <a:rPr lang="en-US" dirty="0"/>
            </a:br>
            <a:r>
              <a:rPr lang="en-US" dirty="0">
                <a:solidFill>
                  <a:schemeClr val="bg1"/>
                </a:solidFill>
              </a:rPr>
              <a:t>Sum</a:t>
            </a:r>
            <a:r>
              <a:rPr lang="en-US" dirty="0"/>
              <a:t>mary: Key Takeaways</a:t>
            </a:r>
            <a:br>
              <a:rPr lang="en-US" dirty="0"/>
            </a:br>
            <a:endParaRPr lang="en-US" dirty="0"/>
          </a:p>
        </p:txBody>
      </p:sp>
      <p:sp>
        <p:nvSpPr>
          <p:cNvPr id="3" name="Content Placeholder 2">
            <a:extLst>
              <a:ext uri="{FF2B5EF4-FFF2-40B4-BE49-F238E27FC236}">
                <a16:creationId xmlns:a16="http://schemas.microsoft.com/office/drawing/2014/main" id="{5C22153B-68E1-FB12-E135-7E300862CDC8}"/>
              </a:ext>
            </a:extLst>
          </p:cNvPr>
          <p:cNvSpPr>
            <a:spLocks noGrp="1"/>
          </p:cNvSpPr>
          <p:nvPr>
            <p:ph idx="1"/>
          </p:nvPr>
        </p:nvSpPr>
        <p:spPr>
          <a:xfrm>
            <a:off x="689610" y="1602225"/>
            <a:ext cx="10515600" cy="4351338"/>
          </a:xfrm>
        </p:spPr>
        <p:txBody>
          <a:bodyPr>
            <a:normAutofit fontScale="77500" lnSpcReduction="20000"/>
          </a:bodyPr>
          <a:lstStyle/>
          <a:p>
            <a:r>
              <a:rPr lang="en-US" dirty="0"/>
              <a:t>It Solves Real Problems: Cryptocurrency isn’t just hype; it was born to tackle real issues like expensive remittances, lack of banking access, and currency inflation. These real-world use cases are driving adoption – crypto is a technology responding to actual needs.</a:t>
            </a:r>
          </a:p>
          <a:p>
            <a:r>
              <a:rPr lang="en-US" dirty="0"/>
              <a:t>You Are Your Own Bank: With crypto, you can truly control your own assets (no bank needed). This is empowering – but it also means </a:t>
            </a:r>
            <a:r>
              <a:rPr lang="en-US" i="1" dirty="0"/>
              <a:t>full responsibility</a:t>
            </a:r>
            <a:r>
              <a:rPr lang="en-US" dirty="0"/>
              <a:t> for securing your funds (remember: </a:t>
            </a:r>
            <a:r>
              <a:rPr lang="en-US" i="1" dirty="0"/>
              <a:t>not your keys, not your coins</a:t>
            </a:r>
            <a:r>
              <a:rPr lang="en-US" dirty="0"/>
              <a:t>). Self-custody gives freedom </a:t>
            </a:r>
            <a:r>
              <a:rPr lang="en-US" i="1" dirty="0"/>
              <a:t>and</a:t>
            </a:r>
            <a:r>
              <a:rPr lang="en-US" dirty="0"/>
              <a:t> demands diligence with security.</a:t>
            </a:r>
          </a:p>
          <a:p>
            <a:r>
              <a:rPr lang="en-US" dirty="0"/>
              <a:t>High Risk, High Potential: The crypto space offers huge innovation and growth potential, but it comes with major risks. Prices swing wildly, scams and technical failures happen. Keep a balanced perspective – don’t let excitement blind you to risks, or fear blind you to possibilities.</a:t>
            </a:r>
          </a:p>
          <a:p>
            <a:r>
              <a:rPr lang="en-US" dirty="0"/>
              <a:t>Education is Key: Knowledge is your best tool in this new domain. The safest, most effective way to engage is to educate yourself and even experiment hands-on with small, affordable amounts. Continuous learning and cautious, step-by-step experience will serve you far better than any hot tip on social media.</a:t>
            </a:r>
          </a:p>
          <a:p>
            <a:endParaRPr lang="en-US" dirty="0"/>
          </a:p>
        </p:txBody>
      </p:sp>
      <p:sp>
        <p:nvSpPr>
          <p:cNvPr id="4" name="Slide Number Placeholder 3">
            <a:extLst>
              <a:ext uri="{FF2B5EF4-FFF2-40B4-BE49-F238E27FC236}">
                <a16:creationId xmlns:a16="http://schemas.microsoft.com/office/drawing/2014/main" id="{C92BD819-3DCC-635B-C396-4EB21DDD0BEB}"/>
              </a:ext>
            </a:extLst>
          </p:cNvPr>
          <p:cNvSpPr>
            <a:spLocks noGrp="1"/>
          </p:cNvSpPr>
          <p:nvPr>
            <p:ph type="sldNum" sz="quarter" idx="12"/>
          </p:nvPr>
        </p:nvSpPr>
        <p:spPr/>
        <p:txBody>
          <a:bodyPr/>
          <a:lstStyle/>
          <a:p>
            <a:fld id="{D9F085D5-EC86-4F6A-B501-C1359CB39116}" type="slidenum">
              <a:rPr lang="en-GB" smtClean="0"/>
              <a:t>89</a:t>
            </a:fld>
            <a:endParaRPr lang="en-GB"/>
          </a:p>
        </p:txBody>
      </p:sp>
    </p:spTree>
    <p:extLst>
      <p:ext uri="{BB962C8B-B14F-4D97-AF65-F5344CB8AC3E}">
        <p14:creationId xmlns:p14="http://schemas.microsoft.com/office/powerpoint/2010/main" val="876219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9EE0-94CB-1131-F8C2-F831CFC8B3A2}"/>
              </a:ext>
            </a:extLst>
          </p:cNvPr>
          <p:cNvSpPr>
            <a:spLocks noGrp="1"/>
          </p:cNvSpPr>
          <p:nvPr>
            <p:ph type="title"/>
          </p:nvPr>
        </p:nvSpPr>
        <p:spPr/>
        <p:txBody>
          <a:bodyPr/>
          <a:lstStyle/>
          <a:p>
            <a:r>
              <a:rPr lang="en-US" dirty="0">
                <a:solidFill>
                  <a:schemeClr val="bg1"/>
                </a:solidFill>
              </a:rPr>
              <a:t>The</a:t>
            </a:r>
            <a:r>
              <a:rPr lang="en-US" dirty="0"/>
              <a:t> Problem of Financial Exclusion</a:t>
            </a:r>
          </a:p>
        </p:txBody>
      </p:sp>
      <p:sp>
        <p:nvSpPr>
          <p:cNvPr id="3" name="Content Placeholder 2">
            <a:extLst>
              <a:ext uri="{FF2B5EF4-FFF2-40B4-BE49-F238E27FC236}">
                <a16:creationId xmlns:a16="http://schemas.microsoft.com/office/drawing/2014/main" id="{7FB7B879-1BE2-5998-8890-E1D9128004BE}"/>
              </a:ext>
            </a:extLst>
          </p:cNvPr>
          <p:cNvSpPr>
            <a:spLocks noGrp="1"/>
          </p:cNvSpPr>
          <p:nvPr>
            <p:ph idx="1"/>
          </p:nvPr>
        </p:nvSpPr>
        <p:spPr/>
        <p:txBody>
          <a:bodyPr>
            <a:normAutofit fontScale="92500" lnSpcReduction="20000"/>
          </a:bodyPr>
          <a:lstStyle/>
          <a:p>
            <a:r>
              <a:rPr lang="en-US" dirty="0"/>
              <a:t>1.4 billion adults worldwide are “unbanked” – they have no access to a bank account or formal financial services. This isn’t just inconvenient; it’s a fundamental barrier to economic progress.</a:t>
            </a:r>
          </a:p>
          <a:p>
            <a:r>
              <a:rPr lang="en-US" dirty="0"/>
              <a:t>Without bank access, it’s extremely difficult to save securely, get credit, obtain insurance, or even receive payments safely. Financial inclusion is recognized as key to reducing poverty.</a:t>
            </a:r>
          </a:p>
          <a:p>
            <a:r>
              <a:rPr lang="en-US" dirty="0"/>
              <a:t>A major hurdle is lack of formal ID documents, which locks millions out of the banking system (especially in regions like Sub-Saharan Africa).</a:t>
            </a:r>
          </a:p>
          <a:p>
            <a:r>
              <a:rPr lang="en-US" dirty="0"/>
              <a:t>How crypto can help: Anyone with internet and a basic smartphone can download a crypto wallet app. In minutes, they can send, receive, and store value globally – no traditional bank, physical address, or government ID required. Cryptocurrency offers a potential pathway to the global economy for those left behind by the traditional system.</a:t>
            </a:r>
          </a:p>
          <a:p>
            <a:endParaRPr lang="en-US" dirty="0"/>
          </a:p>
        </p:txBody>
      </p:sp>
      <p:sp>
        <p:nvSpPr>
          <p:cNvPr id="4" name="Slide Number Placeholder 3">
            <a:extLst>
              <a:ext uri="{FF2B5EF4-FFF2-40B4-BE49-F238E27FC236}">
                <a16:creationId xmlns:a16="http://schemas.microsoft.com/office/drawing/2014/main" id="{D07D1448-311E-7DAC-7D3B-6EE0AAC85C4D}"/>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3060252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3"/>
              </a:rPr>
              <a:t>www.NEEDEcon.org</a:t>
            </a:r>
            <a:endParaRPr lang="en-US" dirty="0"/>
          </a:p>
          <a:p>
            <a:pPr marL="0" indent="0" algn="ctr">
              <a:buNone/>
            </a:pPr>
            <a:r>
              <a:rPr lang="en-US" dirty="0"/>
              <a:t>Joan Nix, Ph.D.</a:t>
            </a:r>
          </a:p>
          <a:p>
            <a:pPr marL="0" indent="0" algn="ctr">
              <a:buNone/>
            </a:pPr>
            <a:r>
              <a:rPr lang="en-US" dirty="0"/>
              <a:t>Joan.Nix@qc.cuny.edu</a:t>
            </a:r>
          </a:p>
          <a:p>
            <a:pPr marL="0" indent="0" algn="ctr">
              <a:buNone/>
            </a:pPr>
            <a:r>
              <a:rPr lang="en-US" dirty="0"/>
              <a:t>Contact NEED: </a:t>
            </a:r>
            <a:r>
              <a:rPr lang="en-US" dirty="0">
                <a:hlinkClick r:id="rId4"/>
              </a:rPr>
              <a:t>info@NEEDEcon.org</a:t>
            </a:r>
            <a:endParaRPr lang="en-US" dirty="0"/>
          </a:p>
          <a:p>
            <a:pPr marL="0" indent="0" algn="ctr">
              <a:buNone/>
            </a:pPr>
            <a:endParaRPr lang="en-US" dirty="0"/>
          </a:p>
          <a:p>
            <a:pPr marL="0" indent="0" algn="ctr">
              <a:buNone/>
            </a:pPr>
            <a:r>
              <a:rPr lang="en-US" dirty="0"/>
              <a:t>Submit a testimonial:  </a:t>
            </a:r>
            <a:r>
              <a:rPr lang="en-US" u="sng" dirty="0">
                <a:hlinkClick r:id="rId5"/>
              </a:rPr>
              <a:t>www.NEEDEcon.org/testimonials.php</a:t>
            </a:r>
            <a:endParaRPr lang="en-US" u="sng" dirty="0"/>
          </a:p>
          <a:p>
            <a:pPr marL="0" indent="0" algn="ctr">
              <a:buNone/>
            </a:pPr>
            <a:endParaRPr lang="en-US" u="sng" dirty="0"/>
          </a:p>
          <a:p>
            <a:pPr marL="0" indent="0" algn="ctr">
              <a:buNone/>
            </a:pPr>
            <a:r>
              <a:rPr lang="en-US" sz="2800" dirty="0"/>
              <a:t>Support NEED:  </a:t>
            </a:r>
            <a:r>
              <a:rPr lang="en-US" sz="2800" dirty="0" err="1"/>
              <a:t>www.NEEDEcon.org</a:t>
            </a:r>
            <a:r>
              <a:rPr lang="en-US" sz="2800" dirty="0"/>
              <a:t>/</a:t>
            </a:r>
            <a:r>
              <a:rPr lang="en-US" sz="2800" dirty="0" err="1"/>
              <a:t>donate.php</a:t>
            </a:r>
            <a:endParaRPr lang="en-US" sz="2800"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90</a:t>
            </a:fld>
            <a:endParaRPr lang="en-GB" dirty="0"/>
          </a:p>
        </p:txBody>
      </p:sp>
    </p:spTree>
    <p:extLst>
      <p:ext uri="{BB962C8B-B14F-4D97-AF65-F5344CB8AC3E}">
        <p14:creationId xmlns:p14="http://schemas.microsoft.com/office/powerpoint/2010/main" val="32478101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096A-FC67-2290-73B8-0212F9BB7B23}"/>
              </a:ext>
            </a:extLst>
          </p:cNvPr>
          <p:cNvSpPr>
            <a:spLocks noGrp="1"/>
          </p:cNvSpPr>
          <p:nvPr>
            <p:ph type="title"/>
          </p:nvPr>
        </p:nvSpPr>
        <p:spPr/>
        <p:txBody>
          <a:bodyPr/>
          <a:lstStyle/>
          <a:p>
            <a:r>
              <a:rPr lang="en-US" dirty="0">
                <a:solidFill>
                  <a:schemeClr val="bg1"/>
                </a:solidFill>
              </a:rPr>
              <a:t>Res</a:t>
            </a:r>
            <a:r>
              <a:rPr lang="en-US" dirty="0"/>
              <a:t>ources</a:t>
            </a:r>
          </a:p>
        </p:txBody>
      </p:sp>
      <p:sp>
        <p:nvSpPr>
          <p:cNvPr id="3" name="Content Placeholder 2">
            <a:extLst>
              <a:ext uri="{FF2B5EF4-FFF2-40B4-BE49-F238E27FC236}">
                <a16:creationId xmlns:a16="http://schemas.microsoft.com/office/drawing/2014/main" id="{E20B85C4-D948-B5A5-1394-238F951F4645}"/>
              </a:ext>
            </a:extLst>
          </p:cNvPr>
          <p:cNvSpPr>
            <a:spLocks noGrp="1"/>
          </p:cNvSpPr>
          <p:nvPr>
            <p:ph idx="1"/>
          </p:nvPr>
        </p:nvSpPr>
        <p:spPr/>
        <p:txBody>
          <a:bodyPr>
            <a:normAutofit fontScale="92500" lnSpcReduction="20000"/>
          </a:bodyPr>
          <a:lstStyle/>
          <a:p>
            <a:r>
              <a:rPr lang="en-US" dirty="0">
                <a:solidFill>
                  <a:schemeClr val="accent5">
                    <a:lumMod val="50000"/>
                  </a:schemeClr>
                </a:solidFill>
              </a:rPr>
              <a:t>E Prasad, </a:t>
            </a:r>
            <a:r>
              <a:rPr lang="en-US" i="1" dirty="0">
                <a:solidFill>
                  <a:schemeClr val="accent5">
                    <a:lumMod val="50000"/>
                  </a:schemeClr>
                </a:solidFill>
              </a:rPr>
              <a:t>The Future of Money </a:t>
            </a:r>
            <a:r>
              <a:rPr lang="en-US" dirty="0">
                <a:solidFill>
                  <a:schemeClr val="accent5">
                    <a:lumMod val="50000"/>
                  </a:schemeClr>
                </a:solidFill>
              </a:rPr>
              <a:t>(</a:t>
            </a:r>
            <a:r>
              <a:rPr lang="en-US" dirty="0">
                <a:solidFill>
                  <a:schemeClr val="accent5">
                    <a:lumMod val="50000"/>
                  </a:schemeClr>
                </a:solidFill>
                <a:hlinkClick r:id="rId3">
                  <a:extLst>
                    <a:ext uri="{A12FA001-AC4F-418D-AE19-62706E023703}">
                      <ahyp:hlinkClr xmlns:ahyp="http://schemas.microsoft.com/office/drawing/2018/hyperlinkcolor" val="tx"/>
                    </a:ext>
                  </a:extLst>
                </a:hlinkClick>
              </a:rPr>
              <a:t>https://youtu.be/o3NuHb7V1IA</a:t>
            </a:r>
            <a:r>
              <a:rPr lang="en-US" dirty="0">
                <a:solidFill>
                  <a:schemeClr val="accent5">
                    <a:lumMod val="50000"/>
                  </a:schemeClr>
                </a:solidFill>
              </a:rPr>
              <a:t>)</a:t>
            </a:r>
          </a:p>
          <a:p>
            <a:r>
              <a:rPr lang="en-US" dirty="0">
                <a:solidFill>
                  <a:schemeClr val="accent5">
                    <a:lumMod val="50000"/>
                  </a:schemeClr>
                </a:solidFill>
              </a:rPr>
              <a:t>N. Mehta, </a:t>
            </a:r>
            <a:r>
              <a:rPr lang="en-US" dirty="0" err="1">
                <a:solidFill>
                  <a:schemeClr val="accent5">
                    <a:lumMod val="50000"/>
                  </a:schemeClr>
                </a:solidFill>
              </a:rPr>
              <a:t>et.al</a:t>
            </a:r>
            <a:r>
              <a:rPr lang="en-US" dirty="0">
                <a:solidFill>
                  <a:schemeClr val="accent5">
                    <a:lumMod val="50000"/>
                  </a:schemeClr>
                </a:solidFill>
              </a:rPr>
              <a:t>. </a:t>
            </a:r>
            <a:r>
              <a:rPr lang="en-US" i="1" dirty="0">
                <a:solidFill>
                  <a:schemeClr val="accent5">
                    <a:lumMod val="50000"/>
                  </a:schemeClr>
                </a:solidFill>
              </a:rPr>
              <a:t>Blockchain Bubble or Revolution</a:t>
            </a:r>
          </a:p>
          <a:p>
            <a:r>
              <a:rPr lang="en-US" dirty="0">
                <a:solidFill>
                  <a:schemeClr val="accent5">
                    <a:lumMod val="50000"/>
                  </a:schemeClr>
                </a:solidFill>
              </a:rPr>
              <a:t>E Prasad, </a:t>
            </a:r>
            <a:r>
              <a:rPr lang="en-US" i="1" dirty="0">
                <a:solidFill>
                  <a:schemeClr val="accent5">
                    <a:lumMod val="50000"/>
                  </a:schemeClr>
                </a:solidFill>
              </a:rPr>
              <a:t>The Future of Money </a:t>
            </a:r>
            <a:r>
              <a:rPr lang="en-US" dirty="0">
                <a:solidFill>
                  <a:schemeClr val="accent5">
                    <a:lumMod val="50000"/>
                  </a:schemeClr>
                </a:solidFill>
              </a:rPr>
              <a:t>(</a:t>
            </a:r>
            <a:r>
              <a:rPr lang="en-US" dirty="0">
                <a:solidFill>
                  <a:schemeClr val="accent5">
                    <a:lumMod val="50000"/>
                  </a:schemeClr>
                </a:solidFill>
                <a:hlinkClick r:id="rId3">
                  <a:extLst>
                    <a:ext uri="{A12FA001-AC4F-418D-AE19-62706E023703}">
                      <ahyp:hlinkClr xmlns:ahyp="http://schemas.microsoft.com/office/drawing/2018/hyperlinkcolor" val="tx"/>
                    </a:ext>
                  </a:extLst>
                </a:hlinkClick>
              </a:rPr>
              <a:t>https://youtu.be/o3NuHb7V1IA</a:t>
            </a:r>
            <a:r>
              <a:rPr lang="en-US" dirty="0">
                <a:solidFill>
                  <a:schemeClr val="accent5">
                    <a:lumMod val="50000"/>
                  </a:schemeClr>
                </a:solidFill>
              </a:rPr>
              <a:t>)</a:t>
            </a:r>
          </a:p>
          <a:p>
            <a:r>
              <a:rPr lang="en-US" i="1" dirty="0" err="1"/>
              <a:t>Cryptoassets</a:t>
            </a:r>
            <a:r>
              <a:rPr lang="en-US" dirty="0"/>
              <a:t> – Chris </a:t>
            </a:r>
            <a:r>
              <a:rPr lang="en-US" dirty="0" err="1"/>
              <a:t>Burniske</a:t>
            </a:r>
            <a:r>
              <a:rPr lang="en-US" dirty="0"/>
              <a:t> &amp; Jack Tatar</a:t>
            </a:r>
          </a:p>
          <a:p>
            <a:r>
              <a:rPr lang="en-US" i="1" dirty="0"/>
              <a:t>Digital Gold</a:t>
            </a:r>
            <a:r>
              <a:rPr lang="en-US" dirty="0"/>
              <a:t> – Nathaniel Popper</a:t>
            </a:r>
          </a:p>
          <a:p>
            <a:pPr marL="0" indent="0">
              <a:buNone/>
            </a:pPr>
            <a:endParaRPr lang="en-US" dirty="0">
              <a:solidFill>
                <a:schemeClr val="accent5">
                  <a:lumMod val="50000"/>
                </a:schemeClr>
              </a:solidFill>
            </a:endParaRPr>
          </a:p>
          <a:p>
            <a:r>
              <a:rPr lang="en-US" dirty="0"/>
              <a:t>Coinbase Learn: Simple, interactive lessons</a:t>
            </a:r>
          </a:p>
          <a:p>
            <a:r>
              <a:rPr lang="en-US" dirty="0"/>
              <a:t>Binance Academy: Videos + quizzes, from beginner to advanced</a:t>
            </a:r>
          </a:p>
          <a:p>
            <a:r>
              <a:rPr lang="en-US" dirty="0"/>
              <a:t>Coursera: "Crypto for Beginners" (U. of Michigan)</a:t>
            </a:r>
          </a:p>
          <a:p>
            <a:r>
              <a:rPr lang="en-US" dirty="0"/>
              <a:t>MIT OCW: "Blockchain and Money" (advanced learners)</a:t>
            </a:r>
          </a:p>
          <a:p>
            <a:pPr marL="0" indent="0">
              <a:buNone/>
            </a:pPr>
            <a:endParaRPr lang="en-US" dirty="0">
              <a:solidFill>
                <a:schemeClr val="accent5">
                  <a:lumMod val="50000"/>
                </a:schemeClr>
              </a:solidFill>
            </a:endParaRPr>
          </a:p>
          <a:p>
            <a:endParaRPr lang="en-US" dirty="0"/>
          </a:p>
        </p:txBody>
      </p:sp>
      <p:sp>
        <p:nvSpPr>
          <p:cNvPr id="4" name="Slide Number Placeholder 3">
            <a:extLst>
              <a:ext uri="{FF2B5EF4-FFF2-40B4-BE49-F238E27FC236}">
                <a16:creationId xmlns:a16="http://schemas.microsoft.com/office/drawing/2014/main" id="{CFB5E4BE-A16F-CBA8-AAA3-BB2C37E361C9}"/>
              </a:ext>
            </a:extLst>
          </p:cNvPr>
          <p:cNvSpPr>
            <a:spLocks noGrp="1"/>
          </p:cNvSpPr>
          <p:nvPr>
            <p:ph type="sldNum" sz="quarter" idx="12"/>
          </p:nvPr>
        </p:nvSpPr>
        <p:spPr/>
        <p:txBody>
          <a:bodyPr/>
          <a:lstStyle/>
          <a:p>
            <a:fld id="{D9F085D5-EC86-4F6A-B501-C1359CB39116}" type="slidenum">
              <a:rPr lang="en-GB" smtClean="0"/>
              <a:t>91</a:t>
            </a:fld>
            <a:endParaRPr lang="en-GB"/>
          </a:p>
        </p:txBody>
      </p:sp>
    </p:spTree>
    <p:extLst>
      <p:ext uri="{BB962C8B-B14F-4D97-AF65-F5344CB8AC3E}">
        <p14:creationId xmlns:p14="http://schemas.microsoft.com/office/powerpoint/2010/main" val="2700908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1E43F-D3CD-9A2A-8E51-676FE3D0EDEF}"/>
              </a:ext>
            </a:extLst>
          </p:cNvPr>
          <p:cNvSpPr>
            <a:spLocks noGrp="1"/>
          </p:cNvSpPr>
          <p:nvPr>
            <p:ph type="title"/>
          </p:nvPr>
        </p:nvSpPr>
        <p:spPr/>
        <p:txBody>
          <a:bodyPr/>
          <a:lstStyle/>
          <a:p>
            <a:r>
              <a:rPr lang="en-US" dirty="0">
                <a:solidFill>
                  <a:schemeClr val="bg1"/>
                </a:solidFill>
              </a:rPr>
              <a:t>Res</a:t>
            </a:r>
            <a:r>
              <a:rPr lang="en-US" dirty="0"/>
              <a:t>ources </a:t>
            </a:r>
          </a:p>
        </p:txBody>
      </p:sp>
      <p:sp>
        <p:nvSpPr>
          <p:cNvPr id="3" name="Content Placeholder 2">
            <a:extLst>
              <a:ext uri="{FF2B5EF4-FFF2-40B4-BE49-F238E27FC236}">
                <a16:creationId xmlns:a16="http://schemas.microsoft.com/office/drawing/2014/main" id="{75E8743C-96E6-1A4F-4593-E965AB5FC32E}"/>
              </a:ext>
            </a:extLst>
          </p:cNvPr>
          <p:cNvSpPr>
            <a:spLocks noGrp="1"/>
          </p:cNvSpPr>
          <p:nvPr>
            <p:ph idx="1"/>
          </p:nvPr>
        </p:nvSpPr>
        <p:spPr/>
        <p:txBody>
          <a:bodyPr>
            <a:normAutofit/>
          </a:bodyPr>
          <a:lstStyle/>
          <a:p>
            <a:endParaRPr lang="en-US" dirty="0"/>
          </a:p>
          <a:p>
            <a:r>
              <a:rPr lang="en-US" dirty="0"/>
              <a:t> Podcasts for On-the-Go Learning</a:t>
            </a:r>
          </a:p>
          <a:p>
            <a:r>
              <a:rPr lang="en-US" dirty="0"/>
              <a:t>Unchained (Laura Shin): Interviews with experts</a:t>
            </a:r>
          </a:p>
          <a:p>
            <a:r>
              <a:rPr lang="en-US" dirty="0"/>
              <a:t>Crypto Top Trading Signals: Market updates + education</a:t>
            </a:r>
          </a:p>
          <a:p>
            <a:endParaRPr lang="en-US" dirty="0"/>
          </a:p>
          <a:p>
            <a:pPr marL="0" indent="0">
              <a:buNone/>
            </a:pPr>
            <a:r>
              <a:rPr lang="en-US" dirty="0"/>
              <a:t>Try It Yourself</a:t>
            </a:r>
          </a:p>
          <a:p>
            <a:r>
              <a:rPr lang="en-US" dirty="0"/>
              <a:t>MetaMask Wallet (</a:t>
            </a:r>
            <a:r>
              <a:rPr lang="en-US" dirty="0" err="1"/>
              <a:t>testnet</a:t>
            </a:r>
            <a:r>
              <a:rPr lang="en-US" dirty="0"/>
              <a:t> version)</a:t>
            </a:r>
          </a:p>
          <a:p>
            <a:r>
              <a:rPr lang="en-US" dirty="0"/>
              <a:t>Explore DeFi with Uniswap or </a:t>
            </a:r>
            <a:r>
              <a:rPr lang="en-US" dirty="0" err="1"/>
              <a:t>Aave</a:t>
            </a:r>
            <a:r>
              <a:rPr lang="en-US" dirty="0"/>
              <a:t> (no real money needed)</a:t>
            </a:r>
          </a:p>
          <a:p>
            <a:endParaRPr lang="en-US" dirty="0"/>
          </a:p>
        </p:txBody>
      </p:sp>
      <p:sp>
        <p:nvSpPr>
          <p:cNvPr id="4" name="Slide Number Placeholder 3">
            <a:extLst>
              <a:ext uri="{FF2B5EF4-FFF2-40B4-BE49-F238E27FC236}">
                <a16:creationId xmlns:a16="http://schemas.microsoft.com/office/drawing/2014/main" id="{954039F9-EBFE-F00E-9773-3364D6CCF453}"/>
              </a:ext>
            </a:extLst>
          </p:cNvPr>
          <p:cNvSpPr>
            <a:spLocks noGrp="1"/>
          </p:cNvSpPr>
          <p:nvPr>
            <p:ph type="sldNum" sz="quarter" idx="12"/>
          </p:nvPr>
        </p:nvSpPr>
        <p:spPr/>
        <p:txBody>
          <a:bodyPr/>
          <a:lstStyle/>
          <a:p>
            <a:fld id="{D9F085D5-EC86-4F6A-B501-C1359CB39116}" type="slidenum">
              <a:rPr lang="en-GB" smtClean="0"/>
              <a:t>92</a:t>
            </a:fld>
            <a:endParaRPr lang="en-GB"/>
          </a:p>
        </p:txBody>
      </p:sp>
    </p:spTree>
    <p:extLst>
      <p:ext uri="{BB962C8B-B14F-4D97-AF65-F5344CB8AC3E}">
        <p14:creationId xmlns:p14="http://schemas.microsoft.com/office/powerpoint/2010/main" val="7989479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33830</TotalTime>
  <Words>17243</Words>
  <Application>Microsoft Office PowerPoint</Application>
  <PresentationFormat>Widescreen</PresentationFormat>
  <Paragraphs>645</Paragraphs>
  <Slides>92</Slides>
  <Notes>92</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Custom Design</vt:lpstr>
      <vt:lpstr>PowerPoint Presentation</vt:lpstr>
      <vt:lpstr> Available NEED Topics Include:</vt:lpstr>
      <vt:lpstr> Course Outline</vt:lpstr>
      <vt:lpstr>Submitting Questions</vt:lpstr>
      <vt:lpstr>Today’s Agenda</vt:lpstr>
      <vt:lpstr>PowerPoint Presentation</vt:lpstr>
      <vt:lpstr> Problem with Moving Money </vt:lpstr>
      <vt:lpstr>Billion Adults Have No Access to a Bank</vt:lpstr>
      <vt:lpstr>The Problem of Financial Exclusion</vt:lpstr>
      <vt:lpstr>M-Pesa and Bitcoin</vt:lpstr>
      <vt:lpstr>Unstable Economies</vt:lpstr>
      <vt:lpstr> The Problem of Unstable Economies </vt:lpstr>
      <vt:lpstr> A New Possibility: Digital Money </vt:lpstr>
      <vt:lpstr> PART 2: How It Works (Without the Jargon)                     The Evolution of Money</vt:lpstr>
      <vt:lpstr> The Evolution of Money </vt:lpstr>
      <vt:lpstr>Origin Story: </vt:lpstr>
      <vt:lpstr>A Simple Definition</vt:lpstr>
      <vt:lpstr>The Digital Gold Analogy</vt:lpstr>
      <vt:lpstr>What A Crypto Wallet Looks Like</vt:lpstr>
      <vt:lpstr>Question: The Digital Shift</vt:lpstr>
      <vt:lpstr>Corporate Adoption Is Growing</vt:lpstr>
      <vt:lpstr> National Adoption: A Bold Experiment  </vt:lpstr>
      <vt:lpstr>Grassroots Adoption </vt:lpstr>
      <vt:lpstr>Part 2</vt:lpstr>
      <vt:lpstr>The Two Keys to Your Crypto</vt:lpstr>
      <vt:lpstr> Keys to Your Crypto </vt:lpstr>
      <vt:lpstr> Public vs. Private Keys: A Deeper Look </vt:lpstr>
      <vt:lpstr>   Public Versus Private Keys</vt:lpstr>
      <vt:lpstr>Making It Easy: QR Codes</vt:lpstr>
      <vt:lpstr>    Creating a Wallet</vt:lpstr>
      <vt:lpstr>The All-Important Seed Phrase</vt:lpstr>
      <vt:lpstr>Step 1: Open Your Wallet App</vt:lpstr>
      <vt:lpstr>  Step 2: Enter the Recipient's Address (or Scan QR Code)  </vt:lpstr>
      <vt:lpstr> Step 3: Enter the Amount &amp; Review the Fee"  </vt:lpstr>
      <vt:lpstr> Step 4: Confirm the Transaction </vt:lpstr>
      <vt:lpstr>Last Transactions-Different Example</vt:lpstr>
      <vt:lpstr> Understanding the Last Transactions List in a Crypto Wallet</vt:lpstr>
      <vt:lpstr>In Plain English</vt:lpstr>
      <vt:lpstr>What’s Happening Behind the Scenes?</vt:lpstr>
      <vt:lpstr>The“Digital Lottery” (Mining)</vt:lpstr>
      <vt:lpstr> Wait, Why Does It Take 10 Minutes? </vt:lpstr>
      <vt:lpstr> A Fixed and Finite Supply </vt:lpstr>
      <vt:lpstr>Proof of work: Bitcoin “mining”</vt:lpstr>
      <vt:lpstr>Bitcoin mine</vt:lpstr>
      <vt:lpstr>PART 3: Opportunities &amp; Risks </vt:lpstr>
      <vt:lpstr> The Benefit of a 24/7 Global Market </vt:lpstr>
      <vt:lpstr>Price Volatility</vt:lpstr>
      <vt:lpstr> The Crypto Rollercoaster: Price Volatility </vt:lpstr>
      <vt:lpstr>Question – please answer in chat</vt:lpstr>
      <vt:lpstr>     Retirement Savings Are Opening to Crypto</vt:lpstr>
      <vt:lpstr>Buyer Beware!</vt:lpstr>
      <vt:lpstr> Scams and Security: Stay Vigilant </vt:lpstr>
      <vt:lpstr> The Hidden Costs of Crypto Mining </vt:lpstr>
      <vt:lpstr>A Threat to Public Health and Quality of Life</vt:lpstr>
      <vt:lpstr>PART 4: The Bigger Picture (What’s Next?)</vt:lpstr>
      <vt:lpstr>Ethereum: The World Computer</vt:lpstr>
      <vt:lpstr>Ethereum </vt:lpstr>
      <vt:lpstr>    Smart Contracts on the Ethereum Blockchain</vt:lpstr>
      <vt:lpstr>Analogy: The Smart Contract Vending Machine</vt:lpstr>
      <vt:lpstr>    Ethereum vs. Bitcoin: Energy Efficiency</vt:lpstr>
      <vt:lpstr>StableCoins: Crypto without the Volatility</vt:lpstr>
      <vt:lpstr> Stablecoins </vt:lpstr>
      <vt:lpstr>NFTs-Non-Fungible Tokens</vt:lpstr>
      <vt:lpstr>NFTs: Unique Digital Ownership</vt:lpstr>
      <vt:lpstr>Defi-Decentralized Finance</vt:lpstr>
      <vt:lpstr> DeFi: Banking Without Banks </vt:lpstr>
      <vt:lpstr>Transition to Regulation</vt:lpstr>
      <vt:lpstr>Trillion dollar question</vt:lpstr>
      <vt:lpstr>Trust</vt:lpstr>
      <vt:lpstr> The Shift from “Wild West” to Wall Street </vt:lpstr>
      <vt:lpstr> The U.S. Regulatory Puzzle: SEC vs. CFTC </vt:lpstr>
      <vt:lpstr> A Path to Clarity: The FIT21 &amp; CLARITY Acts </vt:lpstr>
      <vt:lpstr> U.S. Crypto Legislation: GENIUS vs. FIT21 &amp; CLARITY Acts</vt:lpstr>
      <vt:lpstr> Case Study: Hawaii's Journey to a Digital Oasis </vt:lpstr>
      <vt:lpstr>What is good regulation?</vt:lpstr>
      <vt:lpstr>Crypto Fraud Is Skyrocketing</vt:lpstr>
      <vt:lpstr>The Predatory Nature of Crypto ATMs</vt:lpstr>
      <vt:lpstr>Societal Harms and National Security</vt:lpstr>
      <vt:lpstr>A Tool for Illicit Markets</vt:lpstr>
      <vt:lpstr> A Matter of National Security </vt:lpstr>
      <vt:lpstr>     Innovation in Crime-Detection Continues</vt:lpstr>
      <vt:lpstr>Institutional Adoption Continues</vt:lpstr>
      <vt:lpstr>  The Ultimate Sign of Legitimacy: Institutional Adoption </vt:lpstr>
      <vt:lpstr>Question-Do I Have To Pay Taxes?</vt:lpstr>
      <vt:lpstr> Question: Taxes? </vt:lpstr>
      <vt:lpstr> How Crypto is Taxed (Simplified) </vt:lpstr>
      <vt:lpstr> Transition to Next Steps </vt:lpstr>
      <vt:lpstr> A Closing Thought </vt:lpstr>
      <vt:lpstr> Summary: Key Takeaways </vt:lpstr>
      <vt:lpstr> Thank you!</vt:lpstr>
      <vt:lpstr>Resources</vt:lpstr>
      <vt:lpstr>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Joan Nix</cp:lastModifiedBy>
  <cp:revision>787</cp:revision>
  <cp:lastPrinted>2024-09-19T20:35:19Z</cp:lastPrinted>
  <dcterms:created xsi:type="dcterms:W3CDTF">2017-05-03T22:30:38Z</dcterms:created>
  <dcterms:modified xsi:type="dcterms:W3CDTF">2025-06-30T21:03:41Z</dcterms:modified>
</cp:coreProperties>
</file>